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1e76f6512a4084" /><Relationship Type="http://schemas.openxmlformats.org/officeDocument/2006/relationships/extended-properties" Target="/docProps/app.xml" Id="R43a255ab30fc44d2" /><Relationship Type="http://schemas.openxmlformats.org/officeDocument/2006/relationships/officeDocument" Target="/ppt/presentation.xml" Id="R6a4f4c66204e4d4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68baaf0fb14412"/>
  </p:sldMasterIdLst>
  <p:notesMasterIdLst>
    <p:notesMasterId xmlns:r="http://schemas.openxmlformats.org/officeDocument/2006/relationships" r:id="R7438dfb9a1d3423f"/>
  </p:notesMasterIdLst>
  <p:sldIdLst>
    <p:sldId xmlns:r="http://schemas.openxmlformats.org/officeDocument/2006/relationships" id="256" r:id="R0a73a992ba7949b8"/>
    <p:sldId xmlns:r="http://schemas.openxmlformats.org/officeDocument/2006/relationships" id="257" r:id="Rd56f96c5d18147f4"/>
    <p:sldId xmlns:r="http://schemas.openxmlformats.org/officeDocument/2006/relationships" id="258" r:id="R2816788bb9a54add"/>
    <p:sldId xmlns:r="http://schemas.openxmlformats.org/officeDocument/2006/relationships" id="259" r:id="R344e12e614f24f5c"/>
    <p:sldId xmlns:r="http://schemas.openxmlformats.org/officeDocument/2006/relationships" id="260" r:id="R28573709d7de45fb"/>
    <p:sldId xmlns:r="http://schemas.openxmlformats.org/officeDocument/2006/relationships" id="261" r:id="R09bc2dd0951b4f1c"/>
    <p:sldId xmlns:r="http://schemas.openxmlformats.org/officeDocument/2006/relationships" id="262" r:id="R392a3f99dfdd4219"/>
    <p:sldId xmlns:r="http://schemas.openxmlformats.org/officeDocument/2006/relationships" id="263" r:id="R95f9a0eaeb0e40ad"/>
    <p:sldId xmlns:r="http://schemas.openxmlformats.org/officeDocument/2006/relationships" id="264" r:id="R7a3b7d68ee934a0b"/>
    <p:sldId xmlns:r="http://schemas.openxmlformats.org/officeDocument/2006/relationships" id="265" r:id="R11b8c559014c4aaa"/>
    <p:sldId xmlns:r="http://schemas.openxmlformats.org/officeDocument/2006/relationships" id="266" r:id="R3e4f4fa2148048f2"/>
    <p:sldId xmlns:r="http://schemas.openxmlformats.org/officeDocument/2006/relationships" id="267" r:id="R3bd6ed9d76074efa"/>
    <p:sldId xmlns:r="http://schemas.openxmlformats.org/officeDocument/2006/relationships" id="268" r:id="Ref5bf3cda77c4cd4"/>
    <p:sldId xmlns:r="http://schemas.openxmlformats.org/officeDocument/2006/relationships" id="269" r:id="Red26e79358024b22"/>
    <p:sldId xmlns:r="http://schemas.openxmlformats.org/officeDocument/2006/relationships" id="270" r:id="Re09d0b6326744424"/>
    <p:sldId xmlns:r="http://schemas.openxmlformats.org/officeDocument/2006/relationships" id="271" r:id="R287ec801544c41ea"/>
    <p:sldId xmlns:r="http://schemas.openxmlformats.org/officeDocument/2006/relationships" id="272" r:id="R0c3e3ff478574120"/>
    <p:sldId xmlns:r="http://schemas.openxmlformats.org/officeDocument/2006/relationships" id="273" r:id="R691f42d02ee34a72"/>
    <p:sldId xmlns:r="http://schemas.openxmlformats.org/officeDocument/2006/relationships" id="274" r:id="R3c0ea261bbaa44ed"/>
    <p:sldId xmlns:r="http://schemas.openxmlformats.org/officeDocument/2006/relationships" id="275" r:id="Rc4dc11c3ae784014"/>
    <p:sldId xmlns:r="http://schemas.openxmlformats.org/officeDocument/2006/relationships" id="276" r:id="R8df7f3b960544267"/>
    <p:sldId xmlns:r="http://schemas.openxmlformats.org/officeDocument/2006/relationships" id="277" r:id="R23b8a1a0f031418d"/>
    <p:sldId xmlns:r="http://schemas.openxmlformats.org/officeDocument/2006/relationships" id="278" r:id="R0695cfedcd1045b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b55f168b504e20" /><Relationship Type="http://schemas.openxmlformats.org/officeDocument/2006/relationships/slideMaster" Target="/ppt/slideMasters/slideMaster1.xml" Id="Rf968baaf0fb14412" /><Relationship Type="http://schemas.openxmlformats.org/officeDocument/2006/relationships/notesMaster" Target="/ppt/notesMasters/notesMaster1.xml" Id="R7438dfb9a1d3423f" /><Relationship Type="http://schemas.openxmlformats.org/officeDocument/2006/relationships/presProps" Target="/ppt/presProps.xml" Id="Re3cbc53c22354cd6" /><Relationship Type="http://schemas.openxmlformats.org/officeDocument/2006/relationships/tableStyles" Target="/ppt/tableStyles.xml" Id="R60c28299032e4e9e" /><Relationship Type="http://schemas.openxmlformats.org/officeDocument/2006/relationships/slide" Target="/ppt/slides/slide1.xml" Id="R0a73a992ba7949b8" /><Relationship Type="http://schemas.openxmlformats.org/officeDocument/2006/relationships/slide" Target="/ppt/slides/slide2.xml" Id="Rd56f96c5d18147f4" /><Relationship Type="http://schemas.openxmlformats.org/officeDocument/2006/relationships/slide" Target="/ppt/slides/slide3.xml" Id="R2816788bb9a54add" /><Relationship Type="http://schemas.openxmlformats.org/officeDocument/2006/relationships/slide" Target="/ppt/slides/slide4.xml" Id="R344e12e614f24f5c" /><Relationship Type="http://schemas.openxmlformats.org/officeDocument/2006/relationships/slide" Target="/ppt/slides/slide5.xml" Id="R28573709d7de45fb" /><Relationship Type="http://schemas.openxmlformats.org/officeDocument/2006/relationships/slide" Target="/ppt/slides/slide6.xml" Id="R09bc2dd0951b4f1c" /><Relationship Type="http://schemas.openxmlformats.org/officeDocument/2006/relationships/slide" Target="/ppt/slides/slide7.xml" Id="R392a3f99dfdd4219" /><Relationship Type="http://schemas.openxmlformats.org/officeDocument/2006/relationships/slide" Target="/ppt/slides/slide8.xml" Id="R95f9a0eaeb0e40ad" /><Relationship Type="http://schemas.openxmlformats.org/officeDocument/2006/relationships/slide" Target="/ppt/slides/slide9.xml" Id="R7a3b7d68ee934a0b" /><Relationship Type="http://schemas.openxmlformats.org/officeDocument/2006/relationships/slide" Target="/ppt/slides/slide10.xml" Id="R11b8c559014c4aaa" /><Relationship Type="http://schemas.openxmlformats.org/officeDocument/2006/relationships/slide" Target="/ppt/slides/slide11.xml" Id="R3e4f4fa2148048f2" /><Relationship Type="http://schemas.openxmlformats.org/officeDocument/2006/relationships/slide" Target="/ppt/slides/slide12.xml" Id="R3bd6ed9d76074efa" /><Relationship Type="http://schemas.openxmlformats.org/officeDocument/2006/relationships/slide" Target="/ppt/slides/slide13.xml" Id="Ref5bf3cda77c4cd4" /><Relationship Type="http://schemas.openxmlformats.org/officeDocument/2006/relationships/slide" Target="/ppt/slides/slide14.xml" Id="Red26e79358024b22" /><Relationship Type="http://schemas.openxmlformats.org/officeDocument/2006/relationships/slide" Target="/ppt/slides/slide15.xml" Id="Re09d0b6326744424" /><Relationship Type="http://schemas.openxmlformats.org/officeDocument/2006/relationships/slide" Target="/ppt/slides/slide16.xml" Id="R287ec801544c41ea" /><Relationship Type="http://schemas.openxmlformats.org/officeDocument/2006/relationships/slide" Target="/ppt/slides/slide17.xml" Id="R0c3e3ff478574120" /><Relationship Type="http://schemas.openxmlformats.org/officeDocument/2006/relationships/slide" Target="/ppt/slides/slide18.xml" Id="R691f42d02ee34a72" /><Relationship Type="http://schemas.openxmlformats.org/officeDocument/2006/relationships/slide" Target="/ppt/slides/slide19.xml" Id="R3c0ea261bbaa44ed" /><Relationship Type="http://schemas.openxmlformats.org/officeDocument/2006/relationships/slide" Target="/ppt/slides/slide20.xml" Id="Rc4dc11c3ae784014" /><Relationship Type="http://schemas.openxmlformats.org/officeDocument/2006/relationships/slide" Target="/ppt/slides/slide21.xml" Id="R8df7f3b960544267" /><Relationship Type="http://schemas.openxmlformats.org/officeDocument/2006/relationships/slide" Target="/ppt/slides/slide22.xml" Id="R23b8a1a0f031418d" /><Relationship Type="http://schemas.openxmlformats.org/officeDocument/2006/relationships/slide" Target="/ppt/slides/slide23.xml" Id="R0695cfedcd1045b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14ab0fa3844b0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3a5d31c67349b6" /><Relationship Type="http://schemas.openxmlformats.org/officeDocument/2006/relationships/notesMaster" Target="/ppt/notesMasters/notesMaster1.xml" Id="R936e27fe030c41e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d7abae761ee4f93" /><Relationship Type="http://schemas.openxmlformats.org/officeDocument/2006/relationships/notesMaster" Target="/ppt/notesMasters/notesMaster1.xml" Id="R326f97d3596d4f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50f7c7760440d8" /><Relationship Type="http://schemas.openxmlformats.org/officeDocument/2006/relationships/notesMaster" Target="/ppt/notesMasters/notesMaster1.xml" Id="R11b11a9a6a0d430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5727e0418394a5d" /><Relationship Type="http://schemas.openxmlformats.org/officeDocument/2006/relationships/notesMaster" Target="/ppt/notesMasters/notesMaster1.xml" Id="R9e253a1d4e9a4c3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f97ea2badf41c2" /><Relationship Type="http://schemas.openxmlformats.org/officeDocument/2006/relationships/notesMaster" Target="/ppt/notesMasters/notesMaster1.xml" Id="Rf6b34f696eab45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3fccb9fae74f8c" /><Relationship Type="http://schemas.openxmlformats.org/officeDocument/2006/relationships/notesMaster" Target="/ppt/notesMasters/notesMaster1.xml" Id="Rdfea80a2353247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7110c682bf4622" /><Relationship Type="http://schemas.openxmlformats.org/officeDocument/2006/relationships/notesMaster" Target="/ppt/notesMasters/notesMaster1.xml" Id="R3313488ac3824e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672328dd67c4952" /><Relationship Type="http://schemas.openxmlformats.org/officeDocument/2006/relationships/notesMaster" Target="/ppt/notesMasters/notesMaster1.xml" Id="R41500ce717874d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25e31a0fa024f50" /><Relationship Type="http://schemas.openxmlformats.org/officeDocument/2006/relationships/notesMaster" Target="/ppt/notesMasters/notesMaster1.xml" Id="R2887cdcb985646e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b05ad49e1154ea3" /><Relationship Type="http://schemas.openxmlformats.org/officeDocument/2006/relationships/notesMaster" Target="/ppt/notesMasters/notesMaster1.xml" Id="R38061bbaad1849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f51a52b06284bc4" /><Relationship Type="http://schemas.openxmlformats.org/officeDocument/2006/relationships/notesMaster" Target="/ppt/notesMasters/notesMaster1.xml" Id="R968d33d569d645f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1c9ae09e61847ac" /><Relationship Type="http://schemas.openxmlformats.org/officeDocument/2006/relationships/notesMaster" Target="/ppt/notesMasters/notesMaster1.xml" Id="Rb51c010f02f3490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2f477011f7f43d3" /><Relationship Type="http://schemas.openxmlformats.org/officeDocument/2006/relationships/notesMaster" Target="/ppt/notesMasters/notesMaster1.xml" Id="R3e49ab7fbe24403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80e0389be894c84" /><Relationship Type="http://schemas.openxmlformats.org/officeDocument/2006/relationships/notesMaster" Target="/ppt/notesMasters/notesMaster1.xml" Id="R6b50d3fc29cc42d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205663187484a66" /><Relationship Type="http://schemas.openxmlformats.org/officeDocument/2006/relationships/notesMaster" Target="/ppt/notesMasters/notesMaster1.xml" Id="R458522116cd243a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bf369760c5a45b8" /><Relationship Type="http://schemas.openxmlformats.org/officeDocument/2006/relationships/notesMaster" Target="/ppt/notesMasters/notesMaster1.xml" Id="Rb012aa658d6a4a9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379326981f4434d" /><Relationship Type="http://schemas.openxmlformats.org/officeDocument/2006/relationships/notesMaster" Target="/ppt/notesMasters/notesMaster1.xml" Id="R408e106d62e8421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1ecd456aed04e7a" /><Relationship Type="http://schemas.openxmlformats.org/officeDocument/2006/relationships/notesMaster" Target="/ppt/notesMasters/notesMaster1.xml" Id="Reda25cf52330415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e2eb418aede4483" /><Relationship Type="http://schemas.openxmlformats.org/officeDocument/2006/relationships/notesMaster" Target="/ppt/notesMasters/notesMaster1.xml" Id="Rd2878b1b5129495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b195574c6124997" /><Relationship Type="http://schemas.openxmlformats.org/officeDocument/2006/relationships/notesMaster" Target="/ppt/notesMasters/notesMaster1.xml" Id="R3f25d940428c4c3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a11cf7be1f44b83" /><Relationship Type="http://schemas.openxmlformats.org/officeDocument/2006/relationships/notesMaster" Target="/ppt/notesMasters/notesMaster1.xml" Id="Rf87e9bda8a484cf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830472a40714ebd" /><Relationship Type="http://schemas.openxmlformats.org/officeDocument/2006/relationships/notesMaster" Target="/ppt/notesMasters/notesMaster1.xml" Id="R547186502fb64b5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043b89977d04c55" /><Relationship Type="http://schemas.openxmlformats.org/officeDocument/2006/relationships/notesMaster" Target="/ppt/notesMasters/notesMaster1.xml" Id="R3b9523f3173543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1. 0–1 хв. Представте тему. Сьогодні клас працює як редакція чату: важливі докази та обґрунтовані рішення. Усі кейси, назви й події в комплекті вигадані. Ілюстрація обкладинки створена ШІ для цього комплекту.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2. 1–3 хв. Прочитайте допис уголос. Запитайте: «Що хочеться зробити одразу? Чого бракує для рішення?» Не називайте повідомлення фейком. Прийміть різні припущення. До цієї справи клас повернеться з доказами.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3. 3–4 хв. «Ми можемо змінити рішення, коли з’являться докази. Відповідь “ще не знаю” цілком доречна». Рішення стосується конкретного твердження, а не людини, яка його переслала.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4. 4–5 хв. Робоче визначення для цього уроку. Наведіть приклади медіаповідомлень: новина, відео, реклама, допис у чаті. Медіаграмотність охоплює також створення змісту та відповідальність за його поширення.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5. 5–6 хв. Поясніть: перевірне твердження може виявитися правдивим або помилковим. Оцінка передає ставлення. Не називайте кожне перевірне речення доведеним фактом.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6. 6–8 хв. Дайте парам 40 секунд, потім запитайте дві пари. У четвертому реченні потрібно розділити перевірну частину та оцінку. Не вимагайте визначити правдивість без джерел. Вправа 1 є також у робочому аркуші.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7. 8–9 хв. «Твердження “у гуртку 12 учнів” ми перевіримо за реєстрацією. Саме число не доводить, що гурток найкращий». Зауважте, що перевірність і правдивість є різними характеристиками.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8. 9–12 хв. «Сильна емоція є приводом зупинитися. Вона сама не доводить неправдивість. Грамотна мова, гарний дизайн і кількість уподобань також не доводять правдивості». Застосуйте запитання до прикладу про розклад. Методична основа перевірки за межами допису: https://cor.inquirygroup.org/curriculum/collections/teaching-lateral-reading/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9. 12–14 хв. Покажіть модель: від повідомлення про гурток до календаря організатора. Сформулюйте різницю між оригіналом і перепостом. Зовнішня перевірка джерела, або lateral reading: https://cor.inquirygroup.org/curriculum/collections/teaching-lateral-reading/. Інтернет на уроці не обов’язковий: далі працюємо з підготовленими навчальними джерелами.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10. 14–16 хв. Об’єднайте учнів у команди по 3–4 особи. Роздайте одну справу на команду. Якщо команд більше чотирьох, повторіть справи. Ролі: читач, перевіряльник, редактор відповіді, доповідач. У трійках дві останні ролі можна поєднати. Кожна команда працює над однією справою, а не над усіма чотирма.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11. Частина роботи 16–22 хв. Матеріал справи А надруковано на сторінці 9 конспекту. Не відкривайте відповідь до обговорення. Якщо клас має лише один екран, команди читають свої картки, а слайди 11–14 можна швидко переглянути як огляд.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12. Частина роботи 16–22 хв. Ключ: 90% описує 10 добровільних учасників, а не всіх учнів. Не пропонуйте 9/300 як рівень підтримки ідеї: думка решти 290 учнів невідома. Завдання не вимагає знань статистики чи обчислень з репрезентативності.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13. Частина роботи 16–22 хв. У межах вигаданої справи першоджерело підтверджує допис. Окремо фото без підпису не встановлює дату чи місце. Зображення створено ШІ як навчальну ілюстрацію. Воно не є фото реального ліцею чи доказом справжньої події.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14. Частина роботи 16–22 хв. Відповідь ШІ є навмисно вигаданим навчальним прикладом, а не цитатою з реального сервісу. Відсутність джерел означає потребу перевіряти, а не доводить помилку. Методичний матеріал про можливі помилки ШІ: https://www.unesco.org/en/articles/ai-can-make-mistakes-why-media-literacy-matters-more-ever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15. 22–24 хв. Команди завершують протокол і готують виступ. У 24–32 хв відведіть до 40 секунд на кожну з чотирьох справ і коротке обговорення після неї. Попросіть назвати доказ, який міг би змінити рішення.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16. 24–28 хв. Після звітів А і Б відкрийте ключі. Запитайте: «Які слова змінили зміст першоджерела?» Прийміть формулювання “маніпулятивне узагальнення” для Б, якщо команда пояснила межі опитування. Не називайте арифметику 9 із 10 помилковою.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17. 28–31 хв. Підкресліть, що підтвердження В обмежено навчальним набором даних. У реальному середовищі треба самостійно відкрити справжню публікацію. Для Г потрібні архівні або шкільні документи з походженням і датою.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18. 31–32 хв. Не вчіть визначати створене ШІ зображення лише за руками, очима чи іншим візуальним маркером. Для зображення у справі В походження прямо позначено. Для інших матеріалів перевіряємо джерело та контекст. https://www.unesco.org/en/articles/ai-can-make-mistakes-why-media-literacy-matters-more-ever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19. 32–37 хв. У парах перепишіть заголовок справи Б. Приклад прийнятної відповіді: “У невеликому чаті 9 із 10 учасників підтримали день без домашніх завдань”. Запитайте, чи можна слово “підтримали” замінити на “вимагає”. Такої вимоги дані не показують. Вислухайте дві версії, обговоріть збереження змісту й меж доказів.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20. 37–40 хв. Учні письмово відповідають на шість запитань робочого аркуша. Оцінюйте пояснення. Не вимагайте однакового формулювання. Учні можуть відповідати усно або диктувати партнерові, якщо так зручніше.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21. 40–42 хв. Кожна змістовно правильна відповідь дає один діагностичний бал, разом 0–6. Це зворотний зв’язок для планування наступного уроку, без автоматичного переведення у 12-бальну оцінку. В останньому завданні приймайте будь-яку ввічливу репліку, яка допомагає перевірці.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22. 42–45 хв. Запропонуйте завершити речення. Знову покажіть початкове повідомлення й запитайте, як змінилася б перша дія. Домашнє завдання за бажанням: перевірити безпечне публічне повідомлення, записати твердження, джерело, доказ і рішення. Не надсилати вчителю приватні чати чи особисті дані.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23. Довідковий слайд після завершення 45-хвилинного уроку. Методичні джерела: https://cor.inquirygroup.org/curriculum/collections/teaching-lateral-reading/ ; https://www.unesco.org/en/articles/ai-can-make-mistakes-why-media-literacy-matters-more-ever . Контекст Всесвітнього тижня медіаграмотності: https://www.unesco.org/en/articles/global-media-and-information-literacy-week-2026 . Завдання, приклади повідомлень, імена установ і відповіді складено спеціально для цього комплекту. Зображення створено ШІ як навчальні ілюстрації. Переглянуто 21.10.2026.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158cdbc2b34ae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8282ea5d864cb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6c79081192457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e8f77667d241f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dc97b499f04cd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c7c2c7fc1849d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068326A-06BB-418D-9481-A08DD02EC3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70A666CB-18C4-4004-AF53-FE00DAA18E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C344C42-A42D-408E-BACC-C786D379F3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E62292E-7512-4863-9EA8-888B986491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0E36D2B-C9B0-443C-8166-D9B9CFCDB3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B0CFC9B-1D77-42AF-868E-18432E3196E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32F2B8A-D35D-43B2-BE2C-9E0D5AAE5A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4D844AA-3B72-4BC8-8634-6C495BB7F44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FF5495F-A35C-4616-AF58-C306D85B78F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2AF0D34-B539-4D09-9CCA-6F595188FD7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6cfce92f014fa5" /><Relationship Type="http://schemas.openxmlformats.org/officeDocument/2006/relationships/slideLayout" Target="/ppt/slideLayouts/slideLayout1.xml" Id="R2bb00bf511234327" /><Relationship Type="http://schemas.openxmlformats.org/officeDocument/2006/relationships/slideLayout" Target="/ppt/slideLayouts/slideLayout2.xml" Id="Rea0b9bdf27ee4c33" /><Relationship Type="http://schemas.openxmlformats.org/officeDocument/2006/relationships/slideLayout" Target="/ppt/slideLayouts/slideLayout3.xml" Id="Raffaba16a7a84bc8" /><Relationship Type="http://schemas.openxmlformats.org/officeDocument/2006/relationships/slideLayout" Target="/ppt/slideLayouts/slideLayout4.xml" Id="Rc2b87624fd014860" /><Relationship Type="http://schemas.openxmlformats.org/officeDocument/2006/relationships/slideLayout" Target="/ppt/slideLayouts/slideLayout5.xml" Id="Rcf42b5e49f8c40dd" /><Relationship Type="http://schemas.openxmlformats.org/officeDocument/2006/relationships/slideLayout" Target="/ppt/slideLayouts/slideLayout6.xml" Id="Rf5d1bb736b7d41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b00bf511234327"/>
    <p:sldLayoutId xmlns:r="http://schemas.openxmlformats.org/officeDocument/2006/relationships" id="2147483650" r:id="Rea0b9bdf27ee4c33"/>
    <p:sldLayoutId xmlns:r="http://schemas.openxmlformats.org/officeDocument/2006/relationships" id="2147483651" r:id="Raffaba16a7a84bc8"/>
    <p:sldLayoutId xmlns:r="http://schemas.openxmlformats.org/officeDocument/2006/relationships" id="2147483652" r:id="Rc2b87624fd014860"/>
    <p:sldLayoutId xmlns:r="http://schemas.openxmlformats.org/officeDocument/2006/relationships" id="2147483653" r:id="Rcf42b5e49f8c40dd"/>
    <p:sldLayoutId xmlns:r="http://schemas.openxmlformats.org/officeDocument/2006/relationships" id="2147483654" r:id="Rf5d1bb736b7d41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61d5acc4ed4dfc" /><Relationship Type="http://schemas.openxmlformats.org/officeDocument/2006/relationships/image" Target="/ppt/media/image.png" Id="Rc00b4058ad134571" /><Relationship Type="http://schemas.openxmlformats.org/officeDocument/2006/relationships/notesSlide" Target="/ppt/notesSlides/notesSlide1.xml" Id="Ra14d9999d533463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4de714725644a7" /><Relationship Type="http://schemas.openxmlformats.org/officeDocument/2006/relationships/notesSlide" Target="/ppt/notesSlides/notesSlide2.xml" Id="R66fc67f7bc504b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def6ee42984e4a" /><Relationship Type="http://schemas.openxmlformats.org/officeDocument/2006/relationships/notesSlide" Target="/ppt/notesSlides/notesSlide3.xml" Id="R95141a64d9364e1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d63831e6bfd4696" /><Relationship Type="http://schemas.openxmlformats.org/officeDocument/2006/relationships/notesSlide" Target="/ppt/notesSlides/notesSlide4.xml" Id="Rea6cf13fbb9343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74deb86f6141ac" /><Relationship Type="http://schemas.openxmlformats.org/officeDocument/2006/relationships/notesSlide" Target="/ppt/notesSlides/notesSlide5.xml" Id="R5b12d527040d4e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14dba1986d4e41" /><Relationship Type="http://schemas.openxmlformats.org/officeDocument/2006/relationships/notesSlide" Target="/ppt/notesSlides/notesSlide6.xml" Id="Rb3c6c74cf15344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fc7277845f4d39" /><Relationship Type="http://schemas.openxmlformats.org/officeDocument/2006/relationships/notesSlide" Target="/ppt/notesSlides/notesSlide7.xml" Id="R8834ce5881f342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345dd77d8546d4" /><Relationship Type="http://schemas.openxmlformats.org/officeDocument/2006/relationships/notesSlide" Target="/ppt/notesSlides/notesSlide8.xml" Id="Re4614738012944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389a050d5884bee" /><Relationship Type="http://schemas.openxmlformats.org/officeDocument/2006/relationships/notesSlide" Target="/ppt/notesSlides/notesSlide9.xml" Id="R1138e0577b414c9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bfe38010de4c02" /><Relationship Type="http://schemas.openxmlformats.org/officeDocument/2006/relationships/notesSlide" Target="/ppt/notesSlides/notesSlide10.xml" Id="R8d13d9f661dd4ca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90c0648fb14505" /><Relationship Type="http://schemas.openxmlformats.org/officeDocument/2006/relationships/notesSlide" Target="/ppt/notesSlides/notesSlide11.xml" Id="Rf512d42cc4fe49b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e1e3c314124375" /><Relationship Type="http://schemas.openxmlformats.org/officeDocument/2006/relationships/notesSlide" Target="/ppt/notesSlides/notesSlide12.xml" Id="R2ef32a1afbc142e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733101f81b49dc" /><Relationship Type="http://schemas.openxmlformats.org/officeDocument/2006/relationships/image" Target="/ppt/media/image2.png" Id="R6f59c10f287649eb" /><Relationship Type="http://schemas.openxmlformats.org/officeDocument/2006/relationships/notesSlide" Target="/ppt/notesSlides/notesSlide13.xml" Id="R99f5e82b00044bb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1514c1a6494321" /><Relationship Type="http://schemas.openxmlformats.org/officeDocument/2006/relationships/notesSlide" Target="/ppt/notesSlides/notesSlide14.xml" Id="R98491bb79c1d4cf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9b117ca5f14c01" /><Relationship Type="http://schemas.openxmlformats.org/officeDocument/2006/relationships/notesSlide" Target="/ppt/notesSlides/notesSlide15.xml" Id="R4ba223f9ebc7417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01944c588d4711" /><Relationship Type="http://schemas.openxmlformats.org/officeDocument/2006/relationships/notesSlide" Target="/ppt/notesSlides/notesSlide16.xml" Id="R7876417a7088435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2c5781753a240cf" /><Relationship Type="http://schemas.openxmlformats.org/officeDocument/2006/relationships/notesSlide" Target="/ppt/notesSlides/notesSlide17.xml" Id="Rb502aa27b5e5483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c0bf96315b4846" /><Relationship Type="http://schemas.openxmlformats.org/officeDocument/2006/relationships/notesSlide" Target="/ppt/notesSlides/notesSlide18.xml" Id="Ra9278e12c615478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38a0e8c4ac4cb2" /><Relationship Type="http://schemas.openxmlformats.org/officeDocument/2006/relationships/notesSlide" Target="/ppt/notesSlides/notesSlide19.xml" Id="Ra1321a9017e24c7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246d772f7f4979" /><Relationship Type="http://schemas.openxmlformats.org/officeDocument/2006/relationships/notesSlide" Target="/ppt/notesSlides/notesSlide20.xml" Id="R8163d356a9534cd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9390bd1f8564baf" /><Relationship Type="http://schemas.openxmlformats.org/officeDocument/2006/relationships/notesSlide" Target="/ppt/notesSlides/notesSlide21.xml" Id="R1570abaa98cb4fb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215d37791a4fa0" /><Relationship Type="http://schemas.openxmlformats.org/officeDocument/2006/relationships/notesSlide" Target="/ppt/notesSlides/notesSlide22.xml" Id="R820d9c7b21b74c0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a2ab07bdf440be" /><Relationship Type="http://schemas.openxmlformats.org/officeDocument/2006/relationships/notesSlide" Target="/ppt/notesSlides/notesSlide23.xml" Id="R50572e3c3d9744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98786D-57DB-4481-AEF7-3F3E168C12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0b4058ad134571"/>
          <a:srcRect xmlns:a="http://schemas.openxmlformats.org/drawingml/2006/main" l="27332" t="0" r="273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67500" y="0"/>
            <a:ext cx="5524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headline">
            <a:extLst xmlns:a="http://schemas.openxmlformats.org/drawingml/2006/main">
              <a:ext uri="{FF2B5EF4-FFF2-40B4-BE49-F238E27FC236}">
                <a16:creationId xmlns:a16="http://schemas.microsoft.com/office/drawing/2014/main" id="{52D16AE8-0DE6-4B52-A61E-6D3A76501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71625"/>
            <a:ext cx="6096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Урок</a:t>
            </a:r>
          </a:p>
          <a:p xmlns:a="http://schemas.openxmlformats.org/drawingml/2006/main">
            <a:pPr algn="l">
              <a:def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45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медіаграмотності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533F7823-9CB7-4AD0-925F-2DF6D6DB1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29075"/>
            <a:ext cx="5524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Як перевіряти повідомлення</a:t>
            </a:r>
          </a:p>
          <a:p xmlns:a="http://schemas.openxmlformats.org/drawingml/2006/main">
            <a: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у щоденній стрічці</a:t>
            </a:r>
          </a:p>
        </p:txBody>
      </p:sp>
      <p:sp>
        <p:nvSpPr>
          <p:cNvPr id="4" name="cover-label">
            <a:extLst xmlns:a="http://schemas.openxmlformats.org/drawingml/2006/main">
              <a:ext uri="{FF2B5EF4-FFF2-40B4-BE49-F238E27FC236}">
                <a16:creationId xmlns:a16="http://schemas.microsoft.com/office/drawing/2014/main" id="{B024BAE8-A7F1-493A-B97C-826BF25A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10300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   5–9 класи   45 хвилин</a:t>
            </a:r>
          </a:p>
        </p:txBody>
      </p:sp>
    </p:spTree>
    <p:extLst>
      <p:ext uri="{BB962C8B-B14F-4D97-AF65-F5344CB8AC3E}">
        <p14:creationId xmlns:p14="http://schemas.microsoft.com/office/powerpoint/2010/main" val="1809912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eadline">
            <a:extLst xmlns:a="http://schemas.openxmlformats.org/drawingml/2006/main">
              <a:ext uri="{FF2B5EF4-FFF2-40B4-BE49-F238E27FC236}">
                <a16:creationId xmlns:a16="http://schemas.microsoft.com/office/drawing/2014/main" id="{C2EF1DA1-2FE8-4819-9394-1FB1B79B4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Повідомлення у класному чаті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6693BD5E-F7FB-4860-8E12-44047E9FF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4BD00A8-FC6F-445E-9E24-9F3CE3E17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example-label">
            <a:extLst xmlns:a="http://schemas.openxmlformats.org/drawingml/2006/main">
              <a:ext uri="{FF2B5EF4-FFF2-40B4-BE49-F238E27FC236}">
                <a16:creationId xmlns:a16="http://schemas.microsoft.com/office/drawing/2014/main" id="{9CB084D7-6B39-4AD3-8F7C-25002F8C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Навчальний приклад</a:t>
            </a:r>
          </a:p>
        </p:txBody>
      </p:sp>
      <p:sp>
        <p:nvSpPr>
          <p:cNvPr id="5" name="quote">
            <a:extLst xmlns:a="http://schemas.openxmlformats.org/drawingml/2006/main">
              <a:ext uri="{FF2B5EF4-FFF2-40B4-BE49-F238E27FC236}">
                <a16:creationId xmlns:a16="http://schemas.microsoft.com/office/drawing/2014/main" id="{08002C26-2540-43A1-B298-6C5E77A3A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10572750" cy="226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Відтепер у ліцеї «Обрій» усі уроки починаються о 10:00. Перешли в інші класи!</a:t>
            </a:r>
          </a:p>
        </p:txBody>
      </p:sp>
      <p:sp>
        <p:nvSpPr>
          <p:cNvPr id="6" name="prompt">
            <a:extLst xmlns:a="http://schemas.openxmlformats.org/drawingml/2006/main">
              <a:ext uri="{FF2B5EF4-FFF2-40B4-BE49-F238E27FC236}">
                <a16:creationId xmlns:a16="http://schemas.microsoft.com/office/drawing/2014/main" id="{2B69F915-F6C7-406C-9CD7-FF06ECFB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81625"/>
            <a:ext cx="10572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Якою буде ваша перша дія?</a:t>
            </a:r>
          </a:p>
        </p:txBody>
      </p:sp>
    </p:spTree>
    <p:extLst>
      <p:ext uri="{BB962C8B-B14F-4D97-AF65-F5344CB8AC3E}">
        <p14:creationId xmlns:p14="http://schemas.microsoft.com/office/powerpoint/2010/main" val="2823103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line">
            <a:extLst xmlns:a="http://schemas.openxmlformats.org/drawingml/2006/main">
              <a:ext uri="{FF2B5EF4-FFF2-40B4-BE49-F238E27FC236}">
                <a16:creationId xmlns:a16="http://schemas.microsoft.com/office/drawing/2014/main" id="{C0E2738F-86EB-4302-BC2F-140E18478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Три можливі рішення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ED2286A9-1A85-4550-A4EC-B6D22E1A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40141AC-BB0E-4348-A124-D887AD12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row-label-0">
            <a:extLst xmlns:a="http://schemas.openxmlformats.org/drawingml/2006/main">
              <a:ext uri="{FF2B5EF4-FFF2-40B4-BE49-F238E27FC236}">
                <a16:creationId xmlns:a16="http://schemas.microsoft.com/office/drawing/2014/main" id="{0786D023-047B-4803-96E1-7FD0D72C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Можу підтвердити</a:t>
            </a:r>
          </a:p>
        </p:txBody>
      </p:sp>
      <p:sp>
        <p:nvSpPr>
          <p:cNvPr id="5" name="row-text-0">
            <a:extLst xmlns:a="http://schemas.openxmlformats.org/drawingml/2006/main">
              <a:ext uri="{FF2B5EF4-FFF2-40B4-BE49-F238E27FC236}">
                <a16:creationId xmlns:a16="http://schemas.microsoft.com/office/drawing/2014/main" id="{ECD268EC-9462-46CF-A5F1-F8531B18D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1828800"/>
            <a:ext cx="64198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Є доречне джерело та достатні докази.</a:t>
            </a:r>
          </a:p>
        </p:txBody>
      </p:sp>
      <p:sp>
        <p:nvSpPr>
          <p:cNvPr id="6" name="row-label-1">
            <a:extLst xmlns:a="http://schemas.openxmlformats.org/drawingml/2006/main">
              <a:ext uri="{FF2B5EF4-FFF2-40B4-BE49-F238E27FC236}">
                <a16:creationId xmlns:a16="http://schemas.microsoft.com/office/drawing/2014/main" id="{7A401436-F625-4E1C-A48E-C454C5C0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Даних недостатньо</a:t>
            </a:r>
          </a:p>
        </p:txBody>
      </p:sp>
      <p:sp>
        <p:nvSpPr>
          <p:cNvPr id="7" name="row-text-1">
            <a:extLst xmlns:a="http://schemas.openxmlformats.org/drawingml/2006/main">
              <a:ext uri="{FF2B5EF4-FFF2-40B4-BE49-F238E27FC236}">
                <a16:creationId xmlns:a16="http://schemas.microsoft.com/office/drawing/2014/main" id="{1F4FDBA2-71C3-44ED-926E-4F4FA5D05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3209925"/>
            <a:ext cx="64198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Потрібна додаткова перевірка.</a:t>
            </a:r>
          </a:p>
        </p:txBody>
      </p:sp>
      <p:sp>
        <p:nvSpPr>
          <p:cNvPr id="8" name="row-label-2">
            <a:extLst xmlns:a="http://schemas.openxmlformats.org/drawingml/2006/main">
              <a:ext uri="{FF2B5EF4-FFF2-40B4-BE49-F238E27FC236}">
                <a16:creationId xmlns:a16="http://schemas.microsoft.com/office/drawing/2014/main" id="{37A28A43-6B4B-4232-B0C4-9429D630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91050"/>
            <a:ext cx="4095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Є спростування</a:t>
            </a:r>
          </a:p>
        </p:txBody>
      </p:sp>
      <p:sp>
        <p:nvSpPr>
          <p:cNvPr id="9" name="row-text-2">
            <a:extLst xmlns:a="http://schemas.openxmlformats.org/drawingml/2006/main">
              <a:ext uri="{FF2B5EF4-FFF2-40B4-BE49-F238E27FC236}">
                <a16:creationId xmlns:a16="http://schemas.microsoft.com/office/drawing/2014/main" id="{0679C7B5-7E04-4552-B00F-999CAD0E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6350" y="4591050"/>
            <a:ext cx="64198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Надійні докази суперечать твердженню.</a:t>
            </a:r>
          </a:p>
        </p:txBody>
      </p:sp>
    </p:spTree>
    <p:extLst>
      <p:ext uri="{BB962C8B-B14F-4D97-AF65-F5344CB8AC3E}">
        <p14:creationId xmlns:p14="http://schemas.microsoft.com/office/powerpoint/2010/main" val="11979980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headline">
            <a:extLst xmlns:a="http://schemas.openxmlformats.org/drawingml/2006/main">
              <a:ext uri="{FF2B5EF4-FFF2-40B4-BE49-F238E27FC236}">
                <a16:creationId xmlns:a16="http://schemas.microsoft.com/office/drawing/2014/main" id="{80D1C0A7-4823-4B57-B608-A4EA0FF1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Що таке медіаграмотність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2A2F0A42-20D4-4697-8DC8-BE357B1BC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44A172F-B8D5-4F8D-830E-EC596E0DA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definition">
            <a:extLst xmlns:a="http://schemas.openxmlformats.org/drawingml/2006/main">
              <a:ext uri="{FF2B5EF4-FFF2-40B4-BE49-F238E27FC236}">
                <a16:creationId xmlns:a16="http://schemas.microsoft.com/office/drawing/2014/main" id="{0A34CF47-8CEF-4A6A-A7FD-EACAB0EDA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33575"/>
            <a:ext cx="10572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Уміння знаходити, перевіряти, розуміти та відповідально створювати медіаповідомлення.</a:t>
            </a:r>
          </a:p>
        </p:txBody>
      </p:sp>
      <p:sp>
        <p:nvSpPr>
          <p:cNvPr id="5" name="scope">
            <a:extLst xmlns:a="http://schemas.openxmlformats.org/drawingml/2006/main">
              <a:ext uri="{FF2B5EF4-FFF2-40B4-BE49-F238E27FC236}">
                <a16:creationId xmlns:a16="http://schemas.microsoft.com/office/drawing/2014/main" id="{6882B09D-4E72-4B9A-9694-3B1ADFF4F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10572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Сьогодні тренуємо одну її частину: перевірку перед поширенням.</a:t>
            </a:r>
          </a:p>
        </p:txBody>
      </p:sp>
    </p:spTree>
    <p:extLst>
      <p:ext uri="{BB962C8B-B14F-4D97-AF65-F5344CB8AC3E}">
        <p14:creationId xmlns:p14="http://schemas.microsoft.com/office/powerpoint/2010/main" val="5489121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line">
            <a:extLst xmlns:a="http://schemas.openxmlformats.org/drawingml/2006/main">
              <a:ext uri="{FF2B5EF4-FFF2-40B4-BE49-F238E27FC236}">
                <a16:creationId xmlns:a16="http://schemas.microsoft.com/office/drawing/2014/main" id="{CA907C1E-9872-4E01-8664-1242B6CD1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Твердження й оцінка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D826CBF7-9D1F-4C0B-9097-6080F0CDC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5F87478-7D56-4F92-91ED-B21633A6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left-label">
            <a:extLst xmlns:a="http://schemas.openxmlformats.org/drawingml/2006/main">
              <a:ext uri="{FF2B5EF4-FFF2-40B4-BE49-F238E27FC236}">
                <a16:creationId xmlns:a16="http://schemas.microsoft.com/office/drawing/2014/main" id="{13510778-61C1-44A5-AD3F-1ED17ED9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048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Можна перевірити</a:t>
            </a:r>
          </a:p>
        </p:txBody>
      </p:sp>
      <p:sp>
        <p:nvSpPr>
          <p:cNvPr id="5" name="right-label">
            <a:extLst xmlns:a="http://schemas.openxmlformats.org/drawingml/2006/main">
              <a:ext uri="{FF2B5EF4-FFF2-40B4-BE49-F238E27FC236}">
                <a16:creationId xmlns:a16="http://schemas.microsoft.com/office/drawing/2014/main" id="{9CE21393-633E-4CDD-8ECA-3A24129FD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28800"/>
            <a:ext cx="5029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Особиста оцінка</a:t>
            </a:r>
          </a:p>
        </p:txBody>
      </p:sp>
      <p:sp>
        <p:nvSpPr>
          <p:cNvPr id="6" name="left-main">
            <a:extLst xmlns:a="http://schemas.openxmlformats.org/drawingml/2006/main">
              <a:ext uri="{FF2B5EF4-FFF2-40B4-BE49-F238E27FC236}">
                <a16:creationId xmlns:a16="http://schemas.microsoft.com/office/drawing/2014/main" id="{03F0E8AC-11C6-4DA0-A026-7FD62719A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«Гурток починається о 15:00»</a:t>
            </a:r>
          </a:p>
        </p:txBody>
      </p:sp>
      <p:sp>
        <p:nvSpPr>
          <p:cNvPr id="7" name="right-main">
            <a:extLst xmlns:a="http://schemas.openxmlformats.org/drawingml/2006/main">
              <a:ext uri="{FF2B5EF4-FFF2-40B4-BE49-F238E27FC236}">
                <a16:creationId xmlns:a16="http://schemas.microsoft.com/office/drawing/2014/main" id="{CA977605-28A5-4D88-87BF-E4D49CC41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67000"/>
            <a:ext cx="50292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«Це найцікавіший гурток»</a:t>
            </a:r>
          </a:p>
        </p:txBody>
      </p:sp>
      <p:sp>
        <p:nvSpPr>
          <p:cNvPr id="8" name="left-note">
            <a:extLst xmlns:a="http://schemas.openxmlformats.org/drawingml/2006/main">
              <a:ext uri="{FF2B5EF4-FFF2-40B4-BE49-F238E27FC236}">
                <a16:creationId xmlns:a16="http://schemas.microsoft.com/office/drawing/2014/main" id="{5278453D-17A1-4472-AC86-460B9A24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9530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Шукаємо розклад або оголошення організатора.</a:t>
            </a:r>
          </a:p>
        </p:txBody>
      </p:sp>
      <p:sp>
        <p:nvSpPr>
          <p:cNvPr id="9" name="right-note">
            <a:extLst xmlns:a="http://schemas.openxmlformats.org/drawingml/2006/main">
              <a:ext uri="{FF2B5EF4-FFF2-40B4-BE49-F238E27FC236}">
                <a16:creationId xmlns:a16="http://schemas.microsoft.com/office/drawing/2014/main" id="{CD5B2902-0ABA-4453-AC0E-44D0CA5CD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62500"/>
            <a:ext cx="50292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Люди можуть мати різні вподобання.</a:t>
            </a:r>
          </a:p>
        </p:txBody>
      </p:sp>
    </p:spTree>
    <p:extLst>
      <p:ext uri="{BB962C8B-B14F-4D97-AF65-F5344CB8AC3E}">
        <p14:creationId xmlns:p14="http://schemas.microsoft.com/office/powerpoint/2010/main" val="4102896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line">
            <a:extLst xmlns:a="http://schemas.openxmlformats.org/drawingml/2006/main">
              <a:ext uri="{FF2B5EF4-FFF2-40B4-BE49-F238E27FC236}">
                <a16:creationId xmlns:a16="http://schemas.microsoft.com/office/drawing/2014/main" id="{B28731BB-7773-4385-97B1-003EB0B6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Що тут можна перевірити?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F7784169-1E2A-44A5-91B1-C297E1CB0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A80E1AE-42C5-475E-A099-DEED6C3F1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number-0">
            <a:extLst xmlns:a="http://schemas.openxmlformats.org/drawingml/2006/main">
              <a:ext uri="{FF2B5EF4-FFF2-40B4-BE49-F238E27FC236}">
                <a16:creationId xmlns:a16="http://schemas.microsoft.com/office/drawing/2014/main" id="{39CFE071-45BB-4C57-8C95-490F221B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example-0">
            <a:extLst xmlns:a="http://schemas.openxmlformats.org/drawingml/2006/main">
              <a:ext uri="{FF2B5EF4-FFF2-40B4-BE49-F238E27FC236}">
                <a16:creationId xmlns:a16="http://schemas.microsoft.com/office/drawing/2014/main" id="{93384B8E-5FE2-4BB4-AA91-78423A15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1828800"/>
            <a:ext cx="9848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У гуртку зареєструвалися 12 учнів.</a:t>
            </a:r>
          </a:p>
        </p:txBody>
      </p:sp>
      <p:sp>
        <p:nvSpPr>
          <p:cNvPr id="6" name="number-1">
            <a:extLst xmlns:a="http://schemas.openxmlformats.org/drawingml/2006/main">
              <a:ext uri="{FF2B5EF4-FFF2-40B4-BE49-F238E27FC236}">
                <a16:creationId xmlns:a16="http://schemas.microsoft.com/office/drawing/2014/main" id="{F7402B36-9276-4095-9B66-0579943AB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example-1">
            <a:extLst xmlns:a="http://schemas.openxmlformats.org/drawingml/2006/main">
              <a:ext uri="{FF2B5EF4-FFF2-40B4-BE49-F238E27FC236}">
                <a16:creationId xmlns:a16="http://schemas.microsoft.com/office/drawing/2014/main" id="{9E1E2030-8BFC-42CC-B73B-EF9BBDD45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2724150"/>
            <a:ext cx="9848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Це найкращий гурток у школі.</a:t>
            </a:r>
          </a:p>
        </p:txBody>
      </p:sp>
      <p:sp>
        <p:nvSpPr>
          <p:cNvPr id="8" name="number-2">
            <a:extLst xmlns:a="http://schemas.openxmlformats.org/drawingml/2006/main">
              <a:ext uri="{FF2B5EF4-FFF2-40B4-BE49-F238E27FC236}">
                <a16:creationId xmlns:a16="http://schemas.microsoft.com/office/drawing/2014/main" id="{DC3EC46F-6470-4C94-A6F6-59E5670AF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example-2">
            <a:extLst xmlns:a="http://schemas.openxmlformats.org/drawingml/2006/main">
              <a:ext uri="{FF2B5EF4-FFF2-40B4-BE49-F238E27FC236}">
                <a16:creationId xmlns:a16="http://schemas.microsoft.com/office/drawing/2014/main" id="{DC6B75F4-035D-4EDF-B2E5-DB93891E6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3619500"/>
            <a:ext cx="9848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Заняття відбуваються щоп’ятниці.</a:t>
            </a:r>
          </a:p>
        </p:txBody>
      </p:sp>
      <p:sp>
        <p:nvSpPr>
          <p:cNvPr id="10" name="number-3">
            <a:extLst xmlns:a="http://schemas.openxmlformats.org/drawingml/2006/main">
              <a:ext uri="{FF2B5EF4-FFF2-40B4-BE49-F238E27FC236}">
                <a16:creationId xmlns:a16="http://schemas.microsoft.com/office/drawing/2014/main" id="{950B867C-1C87-4E9C-B400-308DC884C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1485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example-3">
            <a:extLst xmlns:a="http://schemas.openxmlformats.org/drawingml/2006/main">
              <a:ext uri="{FF2B5EF4-FFF2-40B4-BE49-F238E27FC236}">
                <a16:creationId xmlns:a16="http://schemas.microsoft.com/office/drawing/2014/main" id="{AEA12370-1696-4380-9A15-10864AF96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4514850"/>
            <a:ext cx="9848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У гуртку 12 учнів, тому він найкращий.</a:t>
            </a:r>
          </a:p>
        </p:txBody>
      </p:sp>
      <p:sp>
        <p:nvSpPr>
          <p:cNvPr id="12" name="instruction">
            <a:extLst xmlns:a="http://schemas.openxmlformats.org/drawingml/2006/main">
              <a:ext uri="{FF2B5EF4-FFF2-40B4-BE49-F238E27FC236}">
                <a16:creationId xmlns:a16="http://schemas.microsoft.com/office/drawing/2014/main" id="{94E9B338-19D5-43CF-9712-65F04F400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У парах: твердження, оцінка чи їх поєднання?</a:t>
            </a:r>
          </a:p>
        </p:txBody>
      </p:sp>
    </p:spTree>
    <p:extLst>
      <p:ext uri="{BB962C8B-B14F-4D97-AF65-F5344CB8AC3E}">
        <p14:creationId xmlns:p14="http://schemas.microsoft.com/office/powerpoint/2010/main" val="2058005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line">
            <a:extLst xmlns:a="http://schemas.openxmlformats.org/drawingml/2006/main">
              <a:ext uri="{FF2B5EF4-FFF2-40B4-BE49-F238E27FC236}">
                <a16:creationId xmlns:a16="http://schemas.microsoft.com/office/drawing/2014/main" id="{54D6DE6A-F872-4639-A85A-EB0DA8D99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Де потрібні докази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C8F6D39F-9BC2-4216-96DD-2B84E5F6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D7015C0-BA95-44CD-8F17-A6D96F19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4" name="row-label-0">
            <a:extLst xmlns:a="http://schemas.openxmlformats.org/drawingml/2006/main">
              <a:ext uri="{FF2B5EF4-FFF2-40B4-BE49-F238E27FC236}">
                <a16:creationId xmlns:a16="http://schemas.microsoft.com/office/drawing/2014/main" id="{E6A757FF-7677-41B2-B77A-683B1D3A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1666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1 і 3</a:t>
            </a:r>
          </a:p>
        </p:txBody>
      </p:sp>
      <p:sp>
        <p:nvSpPr>
          <p:cNvPr id="5" name="row-text-0">
            <a:extLst xmlns:a="http://schemas.openxmlformats.org/drawingml/2006/main">
              <a:ext uri="{FF2B5EF4-FFF2-40B4-BE49-F238E27FC236}">
                <a16:creationId xmlns:a16="http://schemas.microsoft.com/office/drawing/2014/main" id="{09D13C34-1792-4409-B0B4-55B98F28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1809750"/>
            <a:ext cx="88487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Перевірні твердження. Правдивість ще належить встановити.</a:t>
            </a:r>
          </a:p>
        </p:txBody>
      </p:sp>
      <p:sp>
        <p:nvSpPr>
          <p:cNvPr id="6" name="row-label-1">
            <a:extLst xmlns:a="http://schemas.openxmlformats.org/drawingml/2006/main">
              <a:ext uri="{FF2B5EF4-FFF2-40B4-BE49-F238E27FC236}">
                <a16:creationId xmlns:a16="http://schemas.microsoft.com/office/drawing/2014/main" id="{40F640F1-94E5-4F20-9F97-269F693F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71825"/>
            <a:ext cx="1666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row-text-1">
            <a:extLst xmlns:a="http://schemas.openxmlformats.org/drawingml/2006/main">
              <a:ext uri="{FF2B5EF4-FFF2-40B4-BE49-F238E27FC236}">
                <a16:creationId xmlns:a16="http://schemas.microsoft.com/office/drawing/2014/main" id="{CF32D3BE-29D9-4C23-9133-A0777202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3171825"/>
            <a:ext cx="88487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Оцінка. Слово «найкращий» тут виражає ставлення.</a:t>
            </a:r>
          </a:p>
        </p:txBody>
      </p:sp>
      <p:sp>
        <p:nvSpPr>
          <p:cNvPr id="8" name="row-label-2">
            <a:extLst xmlns:a="http://schemas.openxmlformats.org/drawingml/2006/main">
              <a:ext uri="{FF2B5EF4-FFF2-40B4-BE49-F238E27FC236}">
                <a16:creationId xmlns:a16="http://schemas.microsoft.com/office/drawing/2014/main" id="{BD4DFCA1-19F4-4BCD-873C-10EB608D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33900"/>
            <a:ext cx="16668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9" name="row-text-2">
            <a:extLst xmlns:a="http://schemas.openxmlformats.org/drawingml/2006/main">
              <a:ext uri="{FF2B5EF4-FFF2-40B4-BE49-F238E27FC236}">
                <a16:creationId xmlns:a16="http://schemas.microsoft.com/office/drawing/2014/main" id="{3EBCFCAF-A179-4106-896F-DA95973B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7475" y="4533900"/>
            <a:ext cx="88487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Поєднання. Число 12 можна перевірити, оцінку «найкращий» слід обґрунтувати критеріями.</a:t>
            </a:r>
          </a:p>
        </p:txBody>
      </p:sp>
    </p:spTree>
    <p:extLst>
      <p:ext uri="{BB962C8B-B14F-4D97-AF65-F5344CB8AC3E}">
        <p14:creationId xmlns:p14="http://schemas.microsoft.com/office/powerpoint/2010/main" val="41010485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headline">
            <a:extLst xmlns:a="http://schemas.openxmlformats.org/drawingml/2006/main">
              <a:ext uri="{FF2B5EF4-FFF2-40B4-BE49-F238E27FC236}">
                <a16:creationId xmlns:a16="http://schemas.microsoft.com/office/drawing/2014/main" id="{7CD8D655-6C14-4C5C-B773-D83D0CD6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Пауза перед поширенням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6F085972-A6AE-4231-9565-9BC5938D0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F69DE0A-266E-4728-9AB1-A87C00AA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step-label-0">
            <a:extLst xmlns:a="http://schemas.openxmlformats.org/drawingml/2006/main">
              <a:ext uri="{FF2B5EF4-FFF2-40B4-BE49-F238E27FC236}">
                <a16:creationId xmlns:a16="http://schemas.microsoft.com/office/drawing/2014/main" id="{920954D7-1B39-473D-B8DD-7F76C55AC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Пауза</a:t>
            </a:r>
          </a:p>
        </p:txBody>
      </p:sp>
      <p:sp>
        <p:nvSpPr>
          <p:cNvPr id="5" name="step-text-0">
            <a:extLst xmlns:a="http://schemas.openxmlformats.org/drawingml/2006/main">
              <a:ext uri="{FF2B5EF4-FFF2-40B4-BE49-F238E27FC236}">
                <a16:creationId xmlns:a16="http://schemas.microsoft.com/office/drawing/2014/main" id="{3B43A612-48E4-4024-8232-BABDE7AA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1714500"/>
            <a:ext cx="83153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Яку емоцію викликає повідомлення?</a:t>
            </a:r>
          </a:p>
        </p:txBody>
      </p:sp>
      <p:sp>
        <p:nvSpPr>
          <p:cNvPr id="6" name="step-label-1">
            <a:extLst xmlns:a="http://schemas.openxmlformats.org/drawingml/2006/main">
              <a:ext uri="{FF2B5EF4-FFF2-40B4-BE49-F238E27FC236}">
                <a16:creationId xmlns:a16="http://schemas.microsoft.com/office/drawing/2014/main" id="{7EF0C3E9-B33D-4E7F-A66D-01A1F18AE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527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Автор</a:t>
            </a:r>
          </a:p>
        </p:txBody>
      </p:sp>
      <p:sp>
        <p:nvSpPr>
          <p:cNvPr id="7" name="step-text-1">
            <a:extLst xmlns:a="http://schemas.openxmlformats.org/drawingml/2006/main">
              <a:ext uri="{FF2B5EF4-FFF2-40B4-BE49-F238E27FC236}">
                <a16:creationId xmlns:a16="http://schemas.microsoft.com/office/drawing/2014/main" id="{6DA81E4E-23FF-4670-A1A8-2499DA8A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552700"/>
            <a:ext cx="83153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Хто відповідає за цей зміст?</a:t>
            </a:r>
          </a:p>
        </p:txBody>
      </p:sp>
      <p:sp>
        <p:nvSpPr>
          <p:cNvPr id="8" name="step-label-2">
            <a:extLst xmlns:a="http://schemas.openxmlformats.org/drawingml/2006/main">
              <a:ext uri="{FF2B5EF4-FFF2-40B4-BE49-F238E27FC236}">
                <a16:creationId xmlns:a16="http://schemas.microsoft.com/office/drawing/2014/main" id="{7B9663B7-7A83-47A3-B1AA-78609AC5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Контекст</a:t>
            </a:r>
          </a:p>
        </p:txBody>
      </p:sp>
      <p:sp>
        <p:nvSpPr>
          <p:cNvPr id="9" name="step-text-2">
            <a:extLst xmlns:a="http://schemas.openxmlformats.org/drawingml/2006/main">
              <a:ext uri="{FF2B5EF4-FFF2-40B4-BE49-F238E27FC236}">
                <a16:creationId xmlns:a16="http://schemas.microsoft.com/office/drawing/2014/main" id="{F19B0EAE-A1F0-45CC-A503-79BB8E830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390900"/>
            <a:ext cx="83153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Коли, де й про кого йдеться?</a:t>
            </a:r>
          </a:p>
        </p:txBody>
      </p:sp>
      <p:sp>
        <p:nvSpPr>
          <p:cNvPr id="10" name="step-label-3">
            <a:extLst xmlns:a="http://schemas.openxmlformats.org/drawingml/2006/main">
              <a:ext uri="{FF2B5EF4-FFF2-40B4-BE49-F238E27FC236}">
                <a16:creationId xmlns:a16="http://schemas.microsoft.com/office/drawing/2014/main" id="{B1748570-B7B7-48D3-9202-2A1BEDBA0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291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Докази</a:t>
            </a:r>
          </a:p>
        </p:txBody>
      </p:sp>
      <p:sp>
        <p:nvSpPr>
          <p:cNvPr id="11" name="step-text-3">
            <a:extLst xmlns:a="http://schemas.openxmlformats.org/drawingml/2006/main">
              <a:ext uri="{FF2B5EF4-FFF2-40B4-BE49-F238E27FC236}">
                <a16:creationId xmlns:a16="http://schemas.microsoft.com/office/drawing/2014/main" id="{4309EB30-811F-431F-AD0F-28DC1BA0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229100"/>
            <a:ext cx="83153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На чому ґрунтується твердження?</a:t>
            </a:r>
          </a:p>
        </p:txBody>
      </p:sp>
      <p:sp>
        <p:nvSpPr>
          <p:cNvPr id="12" name="step-label-4">
            <a:extLst xmlns:a="http://schemas.openxmlformats.org/drawingml/2006/main">
              <a:ext uri="{FF2B5EF4-FFF2-40B4-BE49-F238E27FC236}">
                <a16:creationId xmlns:a16="http://schemas.microsoft.com/office/drawing/2014/main" id="{DBEA276B-225B-4237-8AFF-2DFA03B29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2095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Звірка</a:t>
            </a:r>
          </a:p>
        </p:txBody>
      </p:sp>
      <p:sp>
        <p:nvSpPr>
          <p:cNvPr id="13" name="step-text-4">
            <a:extLst xmlns:a="http://schemas.openxmlformats.org/drawingml/2006/main">
              <a:ext uri="{FF2B5EF4-FFF2-40B4-BE49-F238E27FC236}">
                <a16:creationId xmlns:a16="http://schemas.microsoft.com/office/drawing/2014/main" id="{58F99C8B-42AE-4DD9-90E5-631350E2C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067300"/>
            <a:ext cx="83153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Що є в оригіналі та інших доречних джерелах?</a:t>
            </a:r>
          </a:p>
        </p:txBody>
      </p:sp>
    </p:spTree>
    <p:extLst>
      <p:ext uri="{BB962C8B-B14F-4D97-AF65-F5344CB8AC3E}">
        <p14:creationId xmlns:p14="http://schemas.microsoft.com/office/powerpoint/2010/main" val="1945554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line">
            <a:extLst xmlns:a="http://schemas.openxmlformats.org/drawingml/2006/main">
              <a:ext uri="{FF2B5EF4-FFF2-40B4-BE49-F238E27FC236}">
                <a16:creationId xmlns:a16="http://schemas.microsoft.com/office/drawing/2014/main" id="{C79F2B12-A9EB-4941-BB5A-ADA515A2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Перевірка поза дописом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283BFB58-23C7-4881-B3D2-4788F301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5129059-C759-4662-BF0C-72B9F122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4" name="main">
            <a:extLst xmlns:a="http://schemas.openxmlformats.org/drawingml/2006/main">
              <a:ext uri="{FF2B5EF4-FFF2-40B4-BE49-F238E27FC236}">
                <a16:creationId xmlns:a16="http://schemas.microsoft.com/office/drawing/2014/main" id="{28B1D492-5215-4725-89D1-930D4B016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Відкриваємо джерело окремо й перевіряємо, хто за ним стоїть.</a:t>
            </a:r>
          </a:p>
        </p:txBody>
      </p:sp>
      <p:sp>
        <p:nvSpPr>
          <p:cNvPr id="5" name="list-number-0">
            <a:extLst xmlns:a="http://schemas.openxmlformats.org/drawingml/2006/main">
              <a:ext uri="{FF2B5EF4-FFF2-40B4-BE49-F238E27FC236}">
                <a16:creationId xmlns:a16="http://schemas.microsoft.com/office/drawing/2014/main" id="{A0F047C0-37E3-4FD6-A60F-B5A785525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1.</a:t>
            </a:r>
          </a:p>
        </p:txBody>
      </p:sp>
      <p:sp>
        <p:nvSpPr>
          <p:cNvPr id="6" name="list-item-0">
            <a:extLst xmlns:a="http://schemas.openxmlformats.org/drawingml/2006/main">
              <a:ext uri="{FF2B5EF4-FFF2-40B4-BE49-F238E27FC236}">
                <a16:creationId xmlns:a16="http://schemas.microsoft.com/office/drawing/2014/main" id="{409BEDF3-7994-4236-9100-506DE8815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143250"/>
            <a:ext cx="103155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Для зміни розкладу шукаємо повідомлення школи самостійно.</a:t>
            </a:r>
          </a:p>
        </p:txBody>
      </p:sp>
      <p:sp>
        <p:nvSpPr>
          <p:cNvPr id="7" name="list-number-1">
            <a:extLst xmlns:a="http://schemas.openxmlformats.org/drawingml/2006/main">
              <a:ext uri="{FF2B5EF4-FFF2-40B4-BE49-F238E27FC236}">
                <a16:creationId xmlns:a16="http://schemas.microsoft.com/office/drawing/2014/main" id="{A43B12E7-9C9D-43AE-877D-98E32FBF2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2.</a:t>
            </a:r>
          </a:p>
        </p:txBody>
      </p:sp>
      <p:sp>
        <p:nvSpPr>
          <p:cNvPr id="8" name="list-item-1">
            <a:extLst xmlns:a="http://schemas.openxmlformats.org/drawingml/2006/main">
              <a:ext uri="{FF2B5EF4-FFF2-40B4-BE49-F238E27FC236}">
                <a16:creationId xmlns:a16="http://schemas.microsoft.com/office/drawing/2014/main" id="{D9653ADE-8022-48AF-B3AE-2DF8274DE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962400"/>
            <a:ext cx="103155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Для ширшої новини звіряємо доречні незалежні джерела.</a:t>
            </a:r>
          </a:p>
        </p:txBody>
      </p:sp>
      <p:sp>
        <p:nvSpPr>
          <p:cNvPr id="9" name="list-number-2">
            <a:extLst xmlns:a="http://schemas.openxmlformats.org/drawingml/2006/main">
              <a:ext uri="{FF2B5EF4-FFF2-40B4-BE49-F238E27FC236}">
                <a16:creationId xmlns:a16="http://schemas.microsoft.com/office/drawing/2014/main" id="{6E73898C-394E-472A-8DE7-83AA48A6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8155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3.</a:t>
            </a:r>
          </a:p>
        </p:txBody>
      </p:sp>
      <p:sp>
        <p:nvSpPr>
          <p:cNvPr id="10" name="list-item-2">
            <a:extLst xmlns:a="http://schemas.openxmlformats.org/drawingml/2006/main">
              <a:ext uri="{FF2B5EF4-FFF2-40B4-BE49-F238E27FC236}">
                <a16:creationId xmlns:a16="http://schemas.microsoft.com/office/drawing/2014/main" id="{FE694506-1249-42D4-82B4-9A326F477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781550"/>
            <a:ext cx="103155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Копії одного допису не стають незалежними підтвердженнями.</a:t>
            </a:r>
          </a:p>
        </p:txBody>
      </p:sp>
    </p:spTree>
    <p:extLst>
      <p:ext uri="{BB962C8B-B14F-4D97-AF65-F5344CB8AC3E}">
        <p14:creationId xmlns:p14="http://schemas.microsoft.com/office/powerpoint/2010/main" val="13080068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headline">
            <a:extLst xmlns:a="http://schemas.openxmlformats.org/drawingml/2006/main">
              <a:ext uri="{FF2B5EF4-FFF2-40B4-BE49-F238E27FC236}">
                <a16:creationId xmlns:a16="http://schemas.microsoft.com/office/drawing/2014/main" id="{279B8095-7A50-4CE0-98A7-53C8F1BA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Редакція класного чату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3B349465-5CE7-4FFA-83E2-686220A2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9C5E088-77A3-4236-AB48-6865C182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main">
            <a:extLst xmlns:a="http://schemas.openxmlformats.org/drawingml/2006/main">
              <a:ext uri="{FF2B5EF4-FFF2-40B4-BE49-F238E27FC236}">
                <a16:creationId xmlns:a16="http://schemas.microsoft.com/office/drawing/2014/main" id="{31A57A2B-9704-4D33-94D0-B3CE6D4AB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Кожна команда отримує одну справу та пакет джерел.</a:t>
            </a:r>
          </a:p>
        </p:txBody>
      </p:sp>
      <p:sp>
        <p:nvSpPr>
          <p:cNvPr id="5" name="list-number-0">
            <a:extLst xmlns:a="http://schemas.openxmlformats.org/drawingml/2006/main">
              <a:ext uri="{FF2B5EF4-FFF2-40B4-BE49-F238E27FC236}">
                <a16:creationId xmlns:a16="http://schemas.microsoft.com/office/drawing/2014/main" id="{8F284555-D0BC-4823-B2BF-ACA219A9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1.</a:t>
            </a:r>
          </a:p>
        </p:txBody>
      </p:sp>
      <p:sp>
        <p:nvSpPr>
          <p:cNvPr id="6" name="list-item-0">
            <a:extLst xmlns:a="http://schemas.openxmlformats.org/drawingml/2006/main">
              <a:ext uri="{FF2B5EF4-FFF2-40B4-BE49-F238E27FC236}">
                <a16:creationId xmlns:a16="http://schemas.microsoft.com/office/drawing/2014/main" id="{085A49E8-08F9-4DE8-9806-3ABB59051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143250"/>
            <a:ext cx="103155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Визначте точне твердження.</a:t>
            </a:r>
          </a:p>
        </p:txBody>
      </p:sp>
      <p:sp>
        <p:nvSpPr>
          <p:cNvPr id="7" name="list-number-1">
            <a:extLst xmlns:a="http://schemas.openxmlformats.org/drawingml/2006/main">
              <a:ext uri="{FF2B5EF4-FFF2-40B4-BE49-F238E27FC236}">
                <a16:creationId xmlns:a16="http://schemas.microsoft.com/office/drawing/2014/main" id="{0AE01115-7EC6-4EB6-9A73-49687227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2.</a:t>
            </a:r>
          </a:p>
        </p:txBody>
      </p:sp>
      <p:sp>
        <p:nvSpPr>
          <p:cNvPr id="8" name="list-item-1">
            <a:extLst xmlns:a="http://schemas.openxmlformats.org/drawingml/2006/main">
              <a:ext uri="{FF2B5EF4-FFF2-40B4-BE49-F238E27FC236}">
                <a16:creationId xmlns:a16="http://schemas.microsoft.com/office/drawing/2014/main" id="{EFDBBB93-5DAB-44DC-8B24-EFBD775E0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810000"/>
            <a:ext cx="103155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Зіставте допис із доказами.</a:t>
            </a:r>
          </a:p>
        </p:txBody>
      </p:sp>
      <p:sp>
        <p:nvSpPr>
          <p:cNvPr id="9" name="list-number-2">
            <a:extLst xmlns:a="http://schemas.openxmlformats.org/drawingml/2006/main">
              <a:ext uri="{FF2B5EF4-FFF2-40B4-BE49-F238E27FC236}">
                <a16:creationId xmlns:a16="http://schemas.microsoft.com/office/drawing/2014/main" id="{9CAE1A72-24A4-4FF8-B49C-8B72071E9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3.</a:t>
            </a:r>
          </a:p>
        </p:txBody>
      </p:sp>
      <p:sp>
        <p:nvSpPr>
          <p:cNvPr id="10" name="list-item-2">
            <a:extLst xmlns:a="http://schemas.openxmlformats.org/drawingml/2006/main">
              <a:ext uri="{FF2B5EF4-FFF2-40B4-BE49-F238E27FC236}">
                <a16:creationId xmlns:a16="http://schemas.microsoft.com/office/drawing/2014/main" id="{201706E3-99B1-40AF-8E85-36636E243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4476750"/>
            <a:ext cx="103155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Оберіть одне з трьох рішень.</a:t>
            </a:r>
          </a:p>
        </p:txBody>
      </p:sp>
      <p:sp>
        <p:nvSpPr>
          <p:cNvPr id="11" name="list-number-3">
            <a:extLst xmlns:a="http://schemas.openxmlformats.org/drawingml/2006/main">
              <a:ext uri="{FF2B5EF4-FFF2-40B4-BE49-F238E27FC236}">
                <a16:creationId xmlns:a16="http://schemas.microsoft.com/office/drawing/2014/main" id="{55887D60-055E-49AB-A731-045EE261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81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4.</a:t>
            </a:r>
          </a:p>
        </p:txBody>
      </p:sp>
      <p:sp>
        <p:nvSpPr>
          <p:cNvPr id="12" name="list-item-3">
            <a:extLst xmlns:a="http://schemas.openxmlformats.org/drawingml/2006/main">
              <a:ext uri="{FF2B5EF4-FFF2-40B4-BE49-F238E27FC236}">
                <a16:creationId xmlns:a16="http://schemas.microsoft.com/office/drawing/2014/main" id="{90D4DB24-1951-4E7B-AF79-CDDB82E1D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5143500"/>
            <a:ext cx="103155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Підготуйте спокійну відповідь у чат.</a:t>
            </a:r>
          </a:p>
        </p:txBody>
      </p:sp>
      <p:sp>
        <p:nvSpPr>
          <p:cNvPr id="13" name="instruction">
            <a:extLst xmlns:a="http://schemas.openxmlformats.org/drawingml/2006/main">
              <a:ext uri="{FF2B5EF4-FFF2-40B4-BE49-F238E27FC236}">
                <a16:creationId xmlns:a16="http://schemas.microsoft.com/office/drawing/2014/main" id="{B3192157-3B9B-4334-B84E-41E98BF5C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6 хвилин на перевірку. Усі назви й події кейсів вигадані.</a:t>
            </a:r>
          </a:p>
        </p:txBody>
      </p:sp>
    </p:spTree>
    <p:extLst>
      <p:ext uri="{BB962C8B-B14F-4D97-AF65-F5344CB8AC3E}">
        <p14:creationId xmlns:p14="http://schemas.microsoft.com/office/powerpoint/2010/main" val="19410658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0AECD79B-828E-4DB8-A368-C3B8BFD9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Справа А  Змінений розклад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945CE9AF-2B2F-4FF4-8FD3-3FEF22F0E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EF1CB73-6A42-4B93-BBE8-852C1587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post-label">
            <a:extLst xmlns:a="http://schemas.openxmlformats.org/drawingml/2006/main">
              <a:ext uri="{FF2B5EF4-FFF2-40B4-BE49-F238E27FC236}">
                <a16:creationId xmlns:a16="http://schemas.microsoft.com/office/drawing/2014/main" id="{4D4856B6-58C2-4A3F-A39C-1440A5C89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ДОПИС</a:t>
            </a:r>
          </a:p>
        </p:txBody>
      </p:sp>
      <p:sp>
        <p:nvSpPr>
          <p:cNvPr id="5" name="post">
            <a:extLst xmlns:a="http://schemas.openxmlformats.org/drawingml/2006/main">
              <a:ext uri="{FF2B5EF4-FFF2-40B4-BE49-F238E27FC236}">
                <a16:creationId xmlns:a16="http://schemas.microsoft.com/office/drawing/2014/main" id="{27DD9344-3194-4CC0-88BA-22A9B7461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8204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Відтепер у ліцеї «Обрій» усі уроки починаються о 10:00. Перешли в інші класи!</a:t>
            </a:r>
          </a:p>
        </p:txBody>
      </p:sp>
      <p:sp>
        <p:nvSpPr>
          <p:cNvPr id="6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0C55C126-6619-4DDB-B8C1-84F4840B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ПАКЕТ ДЖЕРЕЛ</a:t>
            </a:r>
          </a:p>
        </p:txBody>
      </p:sp>
      <p:sp>
        <p:nvSpPr>
          <p:cNvPr id="7" name="evidence">
            <a:extLst xmlns:a="http://schemas.openxmlformats.org/drawingml/2006/main">
              <a:ext uri="{FF2B5EF4-FFF2-40B4-BE49-F238E27FC236}">
                <a16:creationId xmlns:a16="http://schemas.microsoft.com/office/drawing/2014/main" id="{91B1E57C-DAC2-4F6B-9A08-DC825C8C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10820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Оголошення адміністрації ліцею «Обрій» від 12 жовтня: «13 жовтня перший урок 8-Б класу починається о 10:00. Інші класи працюють за звичайним розкладом».</a:t>
            </a:r>
          </a:p>
        </p:txBody>
      </p:sp>
      <p:sp>
        <p:nvSpPr>
          <p:cNvPr id="8" name="question">
            <a:extLst xmlns:a="http://schemas.openxmlformats.org/drawingml/2006/main">
              <a:ext uri="{FF2B5EF4-FFF2-40B4-BE49-F238E27FC236}">
                <a16:creationId xmlns:a16="http://schemas.microsoft.com/office/drawing/2014/main" id="{2495AA2D-EB17-4DF1-8A4C-3DDEB0DD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05475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Чи збігаються клас, дата й тривалість зміни?</a:t>
            </a:r>
          </a:p>
        </p:txBody>
      </p:sp>
    </p:spTree>
    <p:extLst>
      <p:ext uri="{BB962C8B-B14F-4D97-AF65-F5344CB8AC3E}">
        <p14:creationId xmlns:p14="http://schemas.microsoft.com/office/powerpoint/2010/main" val="10214379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6C94F8AE-D994-4991-88AC-6281B7BE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Справа Б  Дев’ять із десяти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531452CE-B56E-476B-9DE3-A6B6BB695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B5343FC-4A55-419E-862C-D228CCC5A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" name="post-label">
            <a:extLst xmlns:a="http://schemas.openxmlformats.org/drawingml/2006/main">
              <a:ext uri="{FF2B5EF4-FFF2-40B4-BE49-F238E27FC236}">
                <a16:creationId xmlns:a16="http://schemas.microsoft.com/office/drawing/2014/main" id="{BEFAD85F-A26C-4171-9F2C-2C0D2328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ДОПИС</a:t>
            </a:r>
          </a:p>
        </p:txBody>
      </p:sp>
      <p:sp>
        <p:nvSpPr>
          <p:cNvPr id="5" name="post">
            <a:extLst xmlns:a="http://schemas.openxmlformats.org/drawingml/2006/main">
              <a:ext uri="{FF2B5EF4-FFF2-40B4-BE49-F238E27FC236}">
                <a16:creationId xmlns:a16="http://schemas.microsoft.com/office/drawing/2014/main" id="{88F8CA1A-32AA-4C44-B36B-C5BB26E68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8204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90% учнів нашої школи підтримали ідею провести день без домашніх завдань!</a:t>
            </a:r>
          </a:p>
        </p:txBody>
      </p:sp>
      <p:sp>
        <p:nvSpPr>
          <p:cNvPr id="6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0E61273D-9083-4EBB-9A69-CC1D3D5D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ПАКЕТ ДЖЕРЕЛ</a:t>
            </a:r>
          </a:p>
        </p:txBody>
      </p:sp>
      <p:sp>
        <p:nvSpPr>
          <p:cNvPr id="7" name="evidence">
            <a:extLst xmlns:a="http://schemas.openxmlformats.org/drawingml/2006/main">
              <a:ext uri="{FF2B5EF4-FFF2-40B4-BE49-F238E27FC236}">
                <a16:creationId xmlns:a16="http://schemas.microsoft.com/office/drawing/2014/main" id="{547BE76A-E8B8-43C2-81D0-C6B09A4BF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10820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У школі навчаються 300 учнів. В опитуванні невеликого чату добровільно відповіли 10 людей: 9 підтримали ідею, 1 був проти. Інші учні участі не брали.</a:t>
            </a:r>
          </a:p>
        </p:txBody>
      </p:sp>
      <p:sp>
        <p:nvSpPr>
          <p:cNvPr id="8" name="question">
            <a:extLst xmlns:a="http://schemas.openxmlformats.org/drawingml/2006/main">
              <a:ext uri="{FF2B5EF4-FFF2-40B4-BE49-F238E27FC236}">
                <a16:creationId xmlns:a16="http://schemas.microsoft.com/office/drawing/2014/main" id="{70F932DD-7A02-479D-B67B-A1192F817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05475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Про кого насправді свідчить це опитування?</a:t>
            </a:r>
          </a:p>
        </p:txBody>
      </p:sp>
    </p:spTree>
    <p:extLst>
      <p:ext uri="{BB962C8B-B14F-4D97-AF65-F5344CB8AC3E}">
        <p14:creationId xmlns:p14="http://schemas.microsoft.com/office/powerpoint/2010/main" val="10040552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line">
            <a:extLst xmlns:a="http://schemas.openxmlformats.org/drawingml/2006/main">
              <a:ext uri="{FF2B5EF4-FFF2-40B4-BE49-F238E27FC236}">
                <a16:creationId xmlns:a16="http://schemas.microsoft.com/office/drawing/2014/main" id="{FAD61035-5923-4E7E-B5D3-297C1930B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Справа В  Фото виставки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708280B0-FBD7-4628-84F0-FEC4C538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34416EE-2B93-498B-8054-01AE8372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4" name="post">
            <a:extLst xmlns:a="http://schemas.openxmlformats.org/drawingml/2006/main">
              <a:ext uri="{FF2B5EF4-FFF2-40B4-BE49-F238E27FC236}">
                <a16:creationId xmlns:a16="http://schemas.microsoft.com/office/drawing/2014/main" id="{1848B4F5-A59C-4AF3-894B-B50F9B98A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57435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14 жовтня в ліцеї «Обрій» відкрили виставку учнівських робіт.</a:t>
            </a:r>
          </a:p>
        </p:txBody>
      </p:sp>
      <p:sp>
        <p:nvSpPr>
          <p:cNvPr id="5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B9FB92A5-A68B-469A-A526-81498035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ПАКЕТ ДЖЕРЕЛ</a:t>
            </a:r>
          </a:p>
        </p:txBody>
      </p:sp>
      <p:sp>
        <p:nvSpPr>
          <p:cNvPr id="6" name="evidence">
            <a:extLst xmlns:a="http://schemas.openxmlformats.org/drawingml/2006/main">
              <a:ext uri="{FF2B5EF4-FFF2-40B4-BE49-F238E27FC236}">
                <a16:creationId xmlns:a16="http://schemas.microsoft.com/office/drawing/2014/main" id="{F3B167C0-7549-4C2F-A0CB-304E3634A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0"/>
            <a:ext cx="5743575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Оригінальна публікація ліцею «Обрій», 14 жовтня: «Сьогодні в коридорі ліцею відкрили виставку учнівських робіт». У публікації розміщено те саме зображення.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A7AD2-BC7C-4A70-849E-41719332D6C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59c10f287649eb"/>
          <a:srcRect xmlns:a="http://schemas.openxmlformats.org/drawingml/2006/main" l="2379" t="0" r="237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96100" y="1752600"/>
            <a:ext cx="4610100" cy="2724150"/>
          </a:xfrm>
          <a:prstGeom xmlns:a="http://schemas.openxmlformats.org/drawingml/2006/main" prst="rect">
            <a:avLst/>
          </a:prstGeom>
        </p:spPr>
      </p:pic>
      <p:sp>
        <p:nvSpPr>
          <p:cNvPr id="8" name="image-disclosure">
            <a:extLst xmlns:a="http://schemas.openxmlformats.org/drawingml/2006/main">
              <a:ext uri="{FF2B5EF4-FFF2-40B4-BE49-F238E27FC236}">
                <a16:creationId xmlns:a16="http://schemas.microsoft.com/office/drawing/2014/main" id="{E0CCDC27-4BAE-484E-B704-DEBAD062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686300"/>
            <a:ext cx="46101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Навчальна ілюстрація, створена ШІ.</a:t>
            </a:r>
          </a:p>
          <a:p xmlns:a="http://schemas.openxmlformats.org/drawingml/2006/main">
            <a: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Подія та назва ліцею вигадані.</a:t>
            </a:r>
          </a:p>
        </p:txBody>
      </p:sp>
      <p:sp>
        <p:nvSpPr>
          <p:cNvPr id="9" name="question">
            <a:extLst xmlns:a="http://schemas.openxmlformats.org/drawingml/2006/main">
              <a:ext uri="{FF2B5EF4-FFF2-40B4-BE49-F238E27FC236}">
                <a16:creationId xmlns:a16="http://schemas.microsoft.com/office/drawing/2014/main" id="{38D34391-4202-4E53-88FF-B77D68671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Що підтверджує підпис, а чого не видно з самого фото?</a:t>
            </a:r>
          </a:p>
        </p:txBody>
      </p:sp>
    </p:spTree>
    <p:extLst>
      <p:ext uri="{BB962C8B-B14F-4D97-AF65-F5344CB8AC3E}">
        <p14:creationId xmlns:p14="http://schemas.microsoft.com/office/powerpoint/2010/main" val="8274330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2CBC4CF7-4464-4F23-AE92-B500AAE14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Справа Г  Відповідь ШІ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A649FD80-5291-4208-9040-CB140930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38ED46E-CFE9-4303-BAD8-0695938B4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post-label">
            <a:extLst xmlns:a="http://schemas.openxmlformats.org/drawingml/2006/main">
              <a:ext uri="{FF2B5EF4-FFF2-40B4-BE49-F238E27FC236}">
                <a16:creationId xmlns:a16="http://schemas.microsoft.com/office/drawing/2014/main" id="{64B09196-EF17-4F83-9AE7-D00E3AEB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5257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ДОПИС</a:t>
            </a:r>
          </a:p>
        </p:txBody>
      </p:sp>
      <p:sp>
        <p:nvSpPr>
          <p:cNvPr id="5" name="post">
            <a:extLst xmlns:a="http://schemas.openxmlformats.org/drawingml/2006/main">
              <a:ext uri="{FF2B5EF4-FFF2-40B4-BE49-F238E27FC236}">
                <a16:creationId xmlns:a16="http://schemas.microsoft.com/office/drawing/2014/main" id="{CE6D02DD-C48F-41D3-BAEC-A3BF68039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0820400" cy="1266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Навчальний приклад відповіді ШІ: «Ліцей “Обрій” заснували у 1896 році». Посилань на джерела немає.</a:t>
            </a:r>
          </a:p>
        </p:txBody>
      </p:sp>
      <p:sp>
        <p:nvSpPr>
          <p:cNvPr id="6" name="evidence-label">
            <a:extLst xmlns:a="http://schemas.openxmlformats.org/drawingml/2006/main">
              <a:ext uri="{FF2B5EF4-FFF2-40B4-BE49-F238E27FC236}">
                <a16:creationId xmlns:a16="http://schemas.microsoft.com/office/drawing/2014/main" id="{FEC4A530-26A4-4B00-B8EF-E05E7BA14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ПАКЕТ ДЖЕРЕЛ</a:t>
            </a:r>
          </a:p>
        </p:txBody>
      </p:sp>
      <p:sp>
        <p:nvSpPr>
          <p:cNvPr id="7" name="evidence">
            <a:extLst xmlns:a="http://schemas.openxmlformats.org/drawingml/2006/main">
              <a:ext uri="{FF2B5EF4-FFF2-40B4-BE49-F238E27FC236}">
                <a16:creationId xmlns:a16="http://schemas.microsoft.com/office/drawing/2014/main" id="{5966A397-1A04-41BE-ACC2-A0876CF68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108204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На наданій сторінці «Про ліцей» є опис гуртків та шкільних подій. Дату заснування й архівні документи на ній не наведено. Інших матеріалів у справі немає.</a:t>
            </a:r>
          </a:p>
        </p:txBody>
      </p:sp>
      <p:sp>
        <p:nvSpPr>
          <p:cNvPr id="8" name="question">
            <a:extLst xmlns:a="http://schemas.openxmlformats.org/drawingml/2006/main">
              <a:ext uri="{FF2B5EF4-FFF2-40B4-BE49-F238E27FC236}">
                <a16:creationId xmlns:a16="http://schemas.microsoft.com/office/drawing/2014/main" id="{A5CCB7CA-AEAE-4007-BA02-ED3F37C4D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05475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Якого джерела бракує для підтвердження року?</a:t>
            </a:r>
          </a:p>
        </p:txBody>
      </p:sp>
    </p:spTree>
    <p:extLst>
      <p:ext uri="{BB962C8B-B14F-4D97-AF65-F5344CB8AC3E}">
        <p14:creationId xmlns:p14="http://schemas.microsoft.com/office/powerpoint/2010/main" val="137042245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line">
            <a:extLst xmlns:a="http://schemas.openxmlformats.org/drawingml/2006/main">
              <a:ext uri="{FF2B5EF4-FFF2-40B4-BE49-F238E27FC236}">
                <a16:creationId xmlns:a16="http://schemas.microsoft.com/office/drawing/2014/main" id="{BDD0613C-9706-4077-912A-886950B4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Короткий звіт редакції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703E9D7E-C77E-4656-AD49-339A0A97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E313EF47-D49C-4BDB-8029-044CCC584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4" name="row-label-0">
            <a:extLst xmlns:a="http://schemas.openxmlformats.org/drawingml/2006/main">
              <a:ext uri="{FF2B5EF4-FFF2-40B4-BE49-F238E27FC236}">
                <a16:creationId xmlns:a16="http://schemas.microsoft.com/office/drawing/2014/main" id="{2E9D2355-C194-487B-9B19-631FA9A64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2333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Твердження</a:t>
            </a:r>
          </a:p>
        </p:txBody>
      </p:sp>
      <p:sp>
        <p:nvSpPr>
          <p:cNvPr id="5" name="row-text-0">
            <a:extLst xmlns:a="http://schemas.openxmlformats.org/drawingml/2006/main">
              <a:ext uri="{FF2B5EF4-FFF2-40B4-BE49-F238E27FC236}">
                <a16:creationId xmlns:a16="http://schemas.microsoft.com/office/drawing/2014/main" id="{79C02AF2-9D4E-4016-86EC-A26336CC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1790700"/>
            <a:ext cx="81819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Що саме ми перевіряли?</a:t>
            </a:r>
          </a:p>
        </p:txBody>
      </p:sp>
      <p:sp>
        <p:nvSpPr>
          <p:cNvPr id="6" name="row-label-1">
            <a:extLst xmlns:a="http://schemas.openxmlformats.org/drawingml/2006/main">
              <a:ext uri="{FF2B5EF4-FFF2-40B4-BE49-F238E27FC236}">
                <a16:creationId xmlns:a16="http://schemas.microsoft.com/office/drawing/2014/main" id="{B9D32212-5EFA-421B-B6B9-5E65BF990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71775"/>
            <a:ext cx="2333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Доказ</a:t>
            </a:r>
          </a:p>
        </p:txBody>
      </p:sp>
      <p:sp>
        <p:nvSpPr>
          <p:cNvPr id="7" name="row-text-1">
            <a:extLst xmlns:a="http://schemas.openxmlformats.org/drawingml/2006/main">
              <a:ext uri="{FF2B5EF4-FFF2-40B4-BE49-F238E27FC236}">
                <a16:creationId xmlns:a16="http://schemas.microsoft.com/office/drawing/2014/main" id="{4BF54D82-2933-477F-927B-3758DBECB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2771775"/>
            <a:ext cx="81819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Яку конкретну деталь знайшли?</a:t>
            </a:r>
          </a:p>
        </p:txBody>
      </p:sp>
      <p:sp>
        <p:nvSpPr>
          <p:cNvPr id="8" name="row-label-2">
            <a:extLst xmlns:a="http://schemas.openxmlformats.org/drawingml/2006/main">
              <a:ext uri="{FF2B5EF4-FFF2-40B4-BE49-F238E27FC236}">
                <a16:creationId xmlns:a16="http://schemas.microsoft.com/office/drawing/2014/main" id="{DB010BBA-BC82-455E-A8D0-5FDF1B6C6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2333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9" name="row-text-2">
            <a:extLst xmlns:a="http://schemas.openxmlformats.org/drawingml/2006/main">
              <a:ext uri="{FF2B5EF4-FFF2-40B4-BE49-F238E27FC236}">
                <a16:creationId xmlns:a16="http://schemas.microsoft.com/office/drawing/2014/main" id="{6E93B809-7551-4C91-B179-B2D89607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3752850"/>
            <a:ext cx="81819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Підтвердження, брак даних чи спростування?</a:t>
            </a:r>
          </a:p>
        </p:txBody>
      </p:sp>
      <p:sp>
        <p:nvSpPr>
          <p:cNvPr id="10" name="row-label-3">
            <a:extLst xmlns:a="http://schemas.openxmlformats.org/drawingml/2006/main">
              <a:ext uri="{FF2B5EF4-FFF2-40B4-BE49-F238E27FC236}">
                <a16:creationId xmlns:a16="http://schemas.microsoft.com/office/drawing/2014/main" id="{0F2BA18E-DC45-4C31-873F-E1CA8881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33925"/>
            <a:ext cx="2333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Відповідь</a:t>
            </a:r>
          </a:p>
        </p:txBody>
      </p:sp>
      <p:sp>
        <p:nvSpPr>
          <p:cNvPr id="11" name="row-text-3">
            <a:extLst xmlns:a="http://schemas.openxmlformats.org/drawingml/2006/main">
              <a:ext uri="{FF2B5EF4-FFF2-40B4-BE49-F238E27FC236}">
                <a16:creationId xmlns:a16="http://schemas.microsoft.com/office/drawing/2014/main" id="{992B5094-6F53-44C0-A498-0BCBE97C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4225" y="4733925"/>
            <a:ext cx="818197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Що спокійно напишемо в чаті?</a:t>
            </a:r>
          </a:p>
        </p:txBody>
      </p:sp>
      <p:sp>
        <p:nvSpPr>
          <p:cNvPr id="12" name="instruction">
            <a:extLst xmlns:a="http://schemas.openxmlformats.org/drawingml/2006/main">
              <a:ext uri="{FF2B5EF4-FFF2-40B4-BE49-F238E27FC236}">
                <a16:creationId xmlns:a16="http://schemas.microsoft.com/office/drawing/2014/main" id="{1DD91D84-EE9E-4690-A400-52A823E3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До 40 секунд на команду. Аргумент важливіший за швидкість.</a:t>
            </a:r>
          </a:p>
        </p:txBody>
      </p:sp>
    </p:spTree>
    <p:extLst>
      <p:ext uri="{BB962C8B-B14F-4D97-AF65-F5344CB8AC3E}">
        <p14:creationId xmlns:p14="http://schemas.microsoft.com/office/powerpoint/2010/main" val="187081039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5FAF5E38-4138-4079-BC68-61636DC6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Рішення у справах А та Б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4139EEF7-76C6-41C6-8685-FF5385F0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92AB613F-74A0-44DE-88F9-63E586FF3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4" name="verdict-0">
            <a:extLst xmlns:a="http://schemas.openxmlformats.org/drawingml/2006/main">
              <a:ext uri="{FF2B5EF4-FFF2-40B4-BE49-F238E27FC236}">
                <a16:creationId xmlns:a16="http://schemas.microsoft.com/office/drawing/2014/main" id="{7BB1E32B-7DBF-4456-9087-A367F20C3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А  Є спростування</a:t>
            </a:r>
          </a:p>
        </p:txBody>
      </p:sp>
      <p:sp>
        <p:nvSpPr>
          <p:cNvPr id="5" name="reason-0">
            <a:extLst xmlns:a="http://schemas.openxmlformats.org/drawingml/2006/main">
              <a:ext uri="{FF2B5EF4-FFF2-40B4-BE49-F238E27FC236}">
                <a16:creationId xmlns:a16="http://schemas.microsoft.com/office/drawing/2014/main" id="{9D1DB484-1E6B-4F67-9BFE-25B1DFD1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Разова зміна для 8-Б перетворилася на правило для всього ліцею.</a:t>
            </a:r>
          </a:p>
        </p:txBody>
      </p:sp>
      <p:sp>
        <p:nvSpPr>
          <p:cNvPr id="6" name="verdict-1">
            <a:extLst xmlns:a="http://schemas.openxmlformats.org/drawingml/2006/main">
              <a:ext uri="{FF2B5EF4-FFF2-40B4-BE49-F238E27FC236}">
                <a16:creationId xmlns:a16="http://schemas.microsoft.com/office/drawing/2014/main" id="{FA4E4524-0A86-42B1-A7A4-39AB2E6B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Б  Даних недостатньо</a:t>
            </a:r>
          </a:p>
        </p:txBody>
      </p:sp>
      <p:sp>
        <p:nvSpPr>
          <p:cNvPr id="7" name="reason-1">
            <a:extLst xmlns:a="http://schemas.openxmlformats.org/drawingml/2006/main">
              <a:ext uri="{FF2B5EF4-FFF2-40B4-BE49-F238E27FC236}">
                <a16:creationId xmlns:a16="http://schemas.microsoft.com/office/drawing/2014/main" id="{CFE5203E-5C24-4C84-9E2D-B99F0FE6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90% учасників малого чату не описує думку всієї школи.</a:t>
            </a:r>
          </a:p>
        </p:txBody>
      </p:sp>
      <p:sp>
        <p:nvSpPr>
          <p:cNvPr id="8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923CA89D-8F46-4329-A550-EDD70E2D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Уточнення до Б: думка решти учнів нам невідома.</a:t>
            </a:r>
          </a:p>
        </p:txBody>
      </p:sp>
    </p:spTree>
    <p:extLst>
      <p:ext uri="{BB962C8B-B14F-4D97-AF65-F5344CB8AC3E}">
        <p14:creationId xmlns:p14="http://schemas.microsoft.com/office/powerpoint/2010/main" val="11716352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D7FF350B-2E0C-45CB-A322-995C4E84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Рішення у справах В та Г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BB1BD315-BF38-42AA-8102-9706A5747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56896E4-488D-4462-BDFE-0D795E160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4" name="verdict-0">
            <a:extLst xmlns:a="http://schemas.openxmlformats.org/drawingml/2006/main">
              <a:ext uri="{FF2B5EF4-FFF2-40B4-BE49-F238E27FC236}">
                <a16:creationId xmlns:a16="http://schemas.microsoft.com/office/drawing/2014/main" id="{1CB8D523-4306-46FC-8DA9-42629557A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В  Можу підтвердити</a:t>
            </a:r>
          </a:p>
        </p:txBody>
      </p:sp>
      <p:sp>
        <p:nvSpPr>
          <p:cNvPr id="5" name="reason-0">
            <a:extLst xmlns:a="http://schemas.openxmlformats.org/drawingml/2006/main">
              <a:ext uri="{FF2B5EF4-FFF2-40B4-BE49-F238E27FC236}">
                <a16:creationId xmlns:a16="http://schemas.microsoft.com/office/drawing/2014/main" id="{DC25F07B-5DE3-4E10-A63A-D56797179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Надане першоджерело узгоджується з датою, місцем і подією.</a:t>
            </a:r>
          </a:p>
        </p:txBody>
      </p:sp>
      <p:sp>
        <p:nvSpPr>
          <p:cNvPr id="6" name="verdict-1">
            <a:extLst xmlns:a="http://schemas.openxmlformats.org/drawingml/2006/main">
              <a:ext uri="{FF2B5EF4-FFF2-40B4-BE49-F238E27FC236}">
                <a16:creationId xmlns:a16="http://schemas.microsoft.com/office/drawing/2014/main" id="{F1CDCD34-A201-4A22-A6E9-A7175337E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81425"/>
            <a:ext cx="108204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Г  Даних недостатньо</a:t>
            </a:r>
          </a:p>
        </p:txBody>
      </p:sp>
      <p:sp>
        <p:nvSpPr>
          <p:cNvPr id="7" name="reason-1">
            <a:extLst xmlns:a="http://schemas.openxmlformats.org/drawingml/2006/main">
              <a:ext uri="{FF2B5EF4-FFF2-40B4-BE49-F238E27FC236}">
                <a16:creationId xmlns:a16="http://schemas.microsoft.com/office/drawing/2014/main" id="{6DFD5AFE-1233-42CE-BF92-66F83001A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550" b="0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У матеріалах справи немає джерела про рік заснування.</a:t>
            </a:r>
          </a:p>
        </p:txBody>
      </p:sp>
      <p:sp>
        <p:nvSpPr>
          <p:cNvPr id="8" name="qualification">
            <a:extLst xmlns:a="http://schemas.openxmlformats.org/drawingml/2006/main">
              <a:ext uri="{FF2B5EF4-FFF2-40B4-BE49-F238E27FC236}">
                <a16:creationId xmlns:a16="http://schemas.microsoft.com/office/drawing/2014/main" id="{A58E0B3A-E115-4B78-B970-A994F80D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Підозра та відсутність доказів самі по собі не є спростуванням.</a:t>
            </a:r>
          </a:p>
        </p:txBody>
      </p:sp>
    </p:spTree>
    <p:extLst>
      <p:ext uri="{BB962C8B-B14F-4D97-AF65-F5344CB8AC3E}">
        <p14:creationId xmlns:p14="http://schemas.microsoft.com/office/powerpoint/2010/main" val="164799969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line">
            <a:extLst xmlns:a="http://schemas.openxmlformats.org/drawingml/2006/main">
              <a:ext uri="{FF2B5EF4-FFF2-40B4-BE49-F238E27FC236}">
                <a16:creationId xmlns:a16="http://schemas.microsoft.com/office/drawing/2014/main" id="{AD46D818-0316-432F-8F2A-995B72342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Зображення та впевнена відповідь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27746172-6C0B-4683-9BB2-C15CB3607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F4FD317-86D0-496C-9F27-9F6648FA5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4" name="left-label">
            <a:extLst xmlns:a="http://schemas.openxmlformats.org/drawingml/2006/main">
              <a:ext uri="{FF2B5EF4-FFF2-40B4-BE49-F238E27FC236}">
                <a16:creationId xmlns:a16="http://schemas.microsoft.com/office/drawing/2014/main" id="{70253046-8440-4780-A80F-33DEE479B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5048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Фото чи відео</a:t>
            </a:r>
          </a:p>
        </p:txBody>
      </p:sp>
      <p:sp>
        <p:nvSpPr>
          <p:cNvPr id="5" name="right-label">
            <a:extLst xmlns:a="http://schemas.openxmlformats.org/drawingml/2006/main">
              <a:ext uri="{FF2B5EF4-FFF2-40B4-BE49-F238E27FC236}">
                <a16:creationId xmlns:a16="http://schemas.microsoft.com/office/drawing/2014/main" id="{87F5CD51-BFAB-4EEA-B8A7-0298DC5BA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28800"/>
            <a:ext cx="5029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Відповідь ШІ</a:t>
            </a:r>
          </a:p>
        </p:txBody>
      </p:sp>
      <p:sp>
        <p:nvSpPr>
          <p:cNvPr id="6" name="left-main">
            <a:extLst xmlns:a="http://schemas.openxmlformats.org/drawingml/2006/main">
              <a:ext uri="{FF2B5EF4-FFF2-40B4-BE49-F238E27FC236}">
                <a16:creationId xmlns:a16="http://schemas.microsoft.com/office/drawing/2014/main" id="{E72A8E63-B315-4F5D-AF47-99BA6E08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Сам вигляд не встановлює походження.</a:t>
            </a:r>
          </a:p>
        </p:txBody>
      </p:sp>
      <p:sp>
        <p:nvSpPr>
          <p:cNvPr id="7" name="right-main">
            <a:extLst xmlns:a="http://schemas.openxmlformats.org/drawingml/2006/main">
              <a:ext uri="{FF2B5EF4-FFF2-40B4-BE49-F238E27FC236}">
                <a16:creationId xmlns:a16="http://schemas.microsoft.com/office/drawing/2014/main" id="{DCAFFA05-82E4-4C63-AF40-1A498FB5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67000"/>
            <a:ext cx="50292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Переконливий текст може містити помилку.</a:t>
            </a:r>
          </a:p>
        </p:txBody>
      </p:sp>
      <p:sp>
        <p:nvSpPr>
          <p:cNvPr id="8" name="left-note">
            <a:extLst xmlns:a="http://schemas.openxmlformats.org/drawingml/2006/main">
              <a:ext uri="{FF2B5EF4-FFF2-40B4-BE49-F238E27FC236}">
                <a16:creationId xmlns:a16="http://schemas.microsoft.com/office/drawing/2014/main" id="{5ACDEC68-1521-4AC6-8779-0D857EA46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49530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Шукаємо оригінал.</a:t>
            </a:r>
          </a:p>
          <a:p xmlns:a="http://schemas.openxmlformats.org/drawingml/2006/main">
            <a: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Звіряємо дату й контекст.</a:t>
            </a:r>
          </a:p>
        </p:txBody>
      </p:sp>
      <p:sp>
        <p:nvSpPr>
          <p:cNvPr id="9" name="right-note">
            <a:extLst xmlns:a="http://schemas.openxmlformats.org/drawingml/2006/main">
              <a:ext uri="{FF2B5EF4-FFF2-40B4-BE49-F238E27FC236}">
                <a16:creationId xmlns:a16="http://schemas.microsoft.com/office/drawing/2014/main" id="{05C83BD5-0274-4712-B0AA-B72DDE9D5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62500"/>
            <a:ext cx="50292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Перевіряємо твердження</a:t>
            </a:r>
          </a:p>
          <a:p xmlns:a="http://schemas.openxmlformats.org/drawingml/2006/main">
            <a:pPr algn="l">
              <a:def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у надійних джерелах.</a:t>
            </a:r>
          </a:p>
        </p:txBody>
      </p:sp>
    </p:spTree>
    <p:extLst>
      <p:ext uri="{BB962C8B-B14F-4D97-AF65-F5344CB8AC3E}">
        <p14:creationId xmlns:p14="http://schemas.microsoft.com/office/powerpoint/2010/main" val="17647254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eadline">
            <a:extLst xmlns:a="http://schemas.openxmlformats.org/drawingml/2006/main">
              <a:ext uri="{FF2B5EF4-FFF2-40B4-BE49-F238E27FC236}">
                <a16:creationId xmlns:a16="http://schemas.microsoft.com/office/drawing/2014/main" id="{1A6C1D8C-3BFA-4D2F-B8A9-D59E442C1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Редагуємо гучний заголовок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395C1ACC-8783-43D9-B80F-544F7E926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FC87A70-CAA6-44A6-9640-03F9A6AB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4" name="quote">
            <a:extLst xmlns:a="http://schemas.openxmlformats.org/drawingml/2006/main">
              <a:ext uri="{FF2B5EF4-FFF2-40B4-BE49-F238E27FC236}">
                <a16:creationId xmlns:a16="http://schemas.microsoft.com/office/drawing/2014/main" id="{E87A5FEF-C752-4A8E-A2B1-608C9A45C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108204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075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«90% школи вимагає день без домашніх завдань!»</a:t>
            </a:r>
          </a:p>
        </p:txBody>
      </p:sp>
      <p:sp>
        <p:nvSpPr>
          <p:cNvPr id="5" name="task">
            <a:extLst xmlns:a="http://schemas.openxmlformats.org/drawingml/2006/main">
              <a:ext uri="{FF2B5EF4-FFF2-40B4-BE49-F238E27FC236}">
                <a16:creationId xmlns:a16="http://schemas.microsoft.com/office/drawing/2014/main" id="{A6C185C2-F1F1-4982-99EC-55571C0A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108204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За 2 хвилини напишіть заголовок, який відповідає наявним даним.</a:t>
            </a:r>
          </a:p>
        </p:txBody>
      </p:sp>
      <p:sp>
        <p:nvSpPr>
          <p:cNvPr id="6" name="hint">
            <a:extLst xmlns:a="http://schemas.openxmlformats.org/drawingml/2006/main">
              <a:ext uri="{FF2B5EF4-FFF2-40B4-BE49-F238E27FC236}">
                <a16:creationId xmlns:a16="http://schemas.microsoft.com/office/drawing/2014/main" id="{1F8B2FB8-D933-45B0-936B-FE5445A54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204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Уточніть, кого опитали. Збережіть число без узагальнення на всю школу.</a:t>
            </a:r>
          </a:p>
        </p:txBody>
      </p:sp>
    </p:spTree>
    <p:extLst>
      <p:ext uri="{BB962C8B-B14F-4D97-AF65-F5344CB8AC3E}">
        <p14:creationId xmlns:p14="http://schemas.microsoft.com/office/powerpoint/2010/main" val="34634111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headline">
            <a:extLst xmlns:a="http://schemas.openxmlformats.org/drawingml/2006/main">
              <a:ext uri="{FF2B5EF4-FFF2-40B4-BE49-F238E27FC236}">
                <a16:creationId xmlns:a16="http://schemas.microsoft.com/office/drawing/2014/main" id="{E5C82377-DA46-4D61-A1EF-7820B74F5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Квиток на вихід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5FFD159A-DD8F-49E4-B322-F0CE702FA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D08D9FA-5946-4E2A-815F-21C6AF08C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4" name="question-number-0">
            <a:extLst xmlns:a="http://schemas.openxmlformats.org/drawingml/2006/main">
              <a:ext uri="{FF2B5EF4-FFF2-40B4-BE49-F238E27FC236}">
                <a16:creationId xmlns:a16="http://schemas.microsoft.com/office/drawing/2014/main" id="{91950E54-FF00-4E5C-AB45-6ACB80AB7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1.</a:t>
            </a:r>
          </a:p>
        </p:txBody>
      </p:sp>
      <p:sp>
        <p:nvSpPr>
          <p:cNvPr id="5" name="question-0">
            <a:extLst xmlns:a="http://schemas.openxmlformats.org/drawingml/2006/main">
              <a:ext uri="{FF2B5EF4-FFF2-40B4-BE49-F238E27FC236}">
                <a16:creationId xmlns:a16="http://schemas.microsoft.com/office/drawing/2014/main" id="{6A4F0FE3-DA0F-4236-8F3E-EF12ABF40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00200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Чи доводять 20 перепостів правдивість новини? Чому?</a:t>
            </a:r>
          </a:p>
        </p:txBody>
      </p:sp>
      <p:sp>
        <p:nvSpPr>
          <p:cNvPr id="6" name="question-number-1">
            <a:extLst xmlns:a="http://schemas.openxmlformats.org/drawingml/2006/main">
              <a:ext uri="{FF2B5EF4-FFF2-40B4-BE49-F238E27FC236}">
                <a16:creationId xmlns:a16="http://schemas.microsoft.com/office/drawing/2014/main" id="{977FD42A-3D02-45A7-9246-3DD2616A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95525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2.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61228C06-30C7-4FCD-BDF0-0A4059201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95525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Як перевірити допис про новий розклад?</a:t>
            </a:r>
          </a:p>
        </p:txBody>
      </p:sp>
      <p:sp>
        <p:nvSpPr>
          <p:cNvPr id="8" name="question-number-2">
            <a:extLst xmlns:a="http://schemas.openxmlformats.org/drawingml/2006/main">
              <a:ext uri="{FF2B5EF4-FFF2-40B4-BE49-F238E27FC236}">
                <a16:creationId xmlns:a16="http://schemas.microsoft.com/office/drawing/2014/main" id="{B01779BF-3050-4A97-8D64-F5474D00C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3.</a:t>
            </a:r>
          </a:p>
        </p:txBody>
      </p:sp>
      <p:sp>
        <p:nvSpPr>
          <p:cNvPr id="9" name="question-2">
            <a:extLst xmlns:a="http://schemas.openxmlformats.org/drawingml/2006/main">
              <a:ext uri="{FF2B5EF4-FFF2-40B4-BE49-F238E27FC236}">
                <a16:creationId xmlns:a16="http://schemas.microsoft.com/office/drawing/2014/main" id="{C65FE219-D2F5-4F0C-A910-85CBF4932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990850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У ШІ немає джерела. Це вже доведений фейк?</a:t>
            </a:r>
          </a:p>
        </p:txBody>
      </p:sp>
      <p:sp>
        <p:nvSpPr>
          <p:cNvPr id="10" name="question-number-3">
            <a:extLst xmlns:a="http://schemas.openxmlformats.org/drawingml/2006/main">
              <a:ext uri="{FF2B5EF4-FFF2-40B4-BE49-F238E27FC236}">
                <a16:creationId xmlns:a16="http://schemas.microsoft.com/office/drawing/2014/main" id="{ADB4CC43-C487-473C-BBCA-268B72F89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4.</a:t>
            </a:r>
          </a:p>
        </p:txBody>
      </p:sp>
      <p:sp>
        <p:nvSpPr>
          <p:cNvPr id="11" name="question-3">
            <a:extLst xmlns:a="http://schemas.openxmlformats.org/drawingml/2006/main">
              <a:ext uri="{FF2B5EF4-FFF2-40B4-BE49-F238E27FC236}">
                <a16:creationId xmlns:a16="http://schemas.microsoft.com/office/drawing/2014/main" id="{B94790FA-BAF4-4EB4-94EE-8A353CAE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86175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Чому 9 відповідей із 10 не описують усю школу?</a:t>
            </a:r>
          </a:p>
        </p:txBody>
      </p:sp>
      <p:sp>
        <p:nvSpPr>
          <p:cNvPr id="12" name="question-number-4">
            <a:extLst xmlns:a="http://schemas.openxmlformats.org/drawingml/2006/main">
              <a:ext uri="{FF2B5EF4-FFF2-40B4-BE49-F238E27FC236}">
                <a16:creationId xmlns:a16="http://schemas.microsoft.com/office/drawing/2014/main" id="{0DBAD0F1-96EA-41CA-86A6-13782ECF5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5.</a:t>
            </a:r>
          </a:p>
        </p:txBody>
      </p:sp>
      <p:sp>
        <p:nvSpPr>
          <p:cNvPr id="13" name="question-4">
            <a:extLst xmlns:a="http://schemas.openxmlformats.org/drawingml/2006/main">
              <a:ext uri="{FF2B5EF4-FFF2-40B4-BE49-F238E27FC236}">
                <a16:creationId xmlns:a16="http://schemas.microsoft.com/office/drawing/2014/main" id="{F5C96B2D-10A9-4AB7-88FF-5AA95A739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Який статус має твердження без достатніх доказів?</a:t>
            </a:r>
          </a:p>
        </p:txBody>
      </p:sp>
      <p:sp>
        <p:nvSpPr>
          <p:cNvPr id="14" name="question-number-5">
            <a:extLst xmlns:a="http://schemas.openxmlformats.org/drawingml/2006/main">
              <a:ext uri="{FF2B5EF4-FFF2-40B4-BE49-F238E27FC236}">
                <a16:creationId xmlns:a16="http://schemas.microsoft.com/office/drawing/2014/main" id="{D26AE0B2-345B-4A8E-866D-40BC03896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6.</a:t>
            </a:r>
          </a:p>
        </p:txBody>
      </p:sp>
      <p:sp>
        <p:nvSpPr>
          <p:cNvPr id="15" name="question-5">
            <a:extLst xmlns:a="http://schemas.openxmlformats.org/drawingml/2006/main">
              <a:ext uri="{FF2B5EF4-FFF2-40B4-BE49-F238E27FC236}">
                <a16:creationId xmlns:a16="http://schemas.microsoft.com/office/drawing/2014/main" id="{011C844B-CA3C-43DF-973C-5C2BD987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076825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Напишіть одне спокійне речення для уточнення в чаті.</a:t>
            </a:r>
          </a:p>
        </p:txBody>
      </p:sp>
      <p:sp>
        <p:nvSpPr>
          <p:cNvPr id="16" name="instruction">
            <a:extLst xmlns:a="http://schemas.openxmlformats.org/drawingml/2006/main">
              <a:ext uri="{FF2B5EF4-FFF2-40B4-BE49-F238E27FC236}">
                <a16:creationId xmlns:a16="http://schemas.microsoft.com/office/drawing/2014/main" id="{18AB18D6-2546-4ADC-A8D8-572BE42EA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72175"/>
            <a:ext cx="108204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3 хвилини індивідуально. Коротких відповідей достатньо.</a:t>
            </a:r>
          </a:p>
        </p:txBody>
      </p:sp>
    </p:spTree>
    <p:extLst>
      <p:ext uri="{BB962C8B-B14F-4D97-AF65-F5344CB8AC3E}">
        <p14:creationId xmlns:p14="http://schemas.microsoft.com/office/powerpoint/2010/main" val="83380361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headline">
            <a:extLst xmlns:a="http://schemas.openxmlformats.org/drawingml/2006/main">
              <a:ext uri="{FF2B5EF4-FFF2-40B4-BE49-F238E27FC236}">
                <a16:creationId xmlns:a16="http://schemas.microsoft.com/office/drawing/2014/main" id="{30623B08-69B9-47D4-B5E2-07E77DB06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Перевіряємо міркування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11541AAF-7078-4EB0-8439-4A62E2DA4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AAB9C7F-3532-4761-BB15-9D606EF0D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question-number-0">
            <a:extLst xmlns:a="http://schemas.openxmlformats.org/drawingml/2006/main">
              <a:ext uri="{FF2B5EF4-FFF2-40B4-BE49-F238E27FC236}">
                <a16:creationId xmlns:a16="http://schemas.microsoft.com/office/drawing/2014/main" id="{7FEC4EF8-BCBF-4E2B-86D6-61FE661F6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00200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1.</a:t>
            </a:r>
          </a:p>
        </p:txBody>
      </p:sp>
      <p:sp>
        <p:nvSpPr>
          <p:cNvPr id="5" name="question-0">
            <a:extLst xmlns:a="http://schemas.openxmlformats.org/drawingml/2006/main">
              <a:ext uri="{FF2B5EF4-FFF2-40B4-BE49-F238E27FC236}">
                <a16:creationId xmlns:a16="http://schemas.microsoft.com/office/drawing/2014/main" id="{1FF06A71-E7DE-44F9-932C-B9B7E14EE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1600200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Копії можуть повторювати одну помилку.</a:t>
            </a:r>
          </a:p>
        </p:txBody>
      </p:sp>
      <p:sp>
        <p:nvSpPr>
          <p:cNvPr id="6" name="question-number-1">
            <a:extLst xmlns:a="http://schemas.openxmlformats.org/drawingml/2006/main">
              <a:ext uri="{FF2B5EF4-FFF2-40B4-BE49-F238E27FC236}">
                <a16:creationId xmlns:a16="http://schemas.microsoft.com/office/drawing/2014/main" id="{D8469970-08AF-4615-94F1-85E93F68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95525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2.</a:t>
            </a:r>
          </a:p>
        </p:txBody>
      </p:sp>
      <p:sp>
        <p:nvSpPr>
          <p:cNvPr id="7" name="question-1">
            <a:extLst xmlns:a="http://schemas.openxmlformats.org/drawingml/2006/main">
              <a:ext uri="{FF2B5EF4-FFF2-40B4-BE49-F238E27FC236}">
                <a16:creationId xmlns:a16="http://schemas.microsoft.com/office/drawing/2014/main" id="{B353F8F5-C8EA-4723-8951-6265206BD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295525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Самостійно відкрити повідомлення школи та звірити деталі.</a:t>
            </a:r>
          </a:p>
        </p:txBody>
      </p:sp>
      <p:sp>
        <p:nvSpPr>
          <p:cNvPr id="8" name="question-number-2">
            <a:extLst xmlns:a="http://schemas.openxmlformats.org/drawingml/2006/main">
              <a:ext uri="{FF2B5EF4-FFF2-40B4-BE49-F238E27FC236}">
                <a16:creationId xmlns:a16="http://schemas.microsoft.com/office/drawing/2014/main" id="{0E823CF5-9150-449E-BA4B-E7EB30487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3.</a:t>
            </a:r>
          </a:p>
        </p:txBody>
      </p:sp>
      <p:sp>
        <p:nvSpPr>
          <p:cNvPr id="9" name="question-2">
            <a:extLst xmlns:a="http://schemas.openxmlformats.org/drawingml/2006/main">
              <a:ext uri="{FF2B5EF4-FFF2-40B4-BE49-F238E27FC236}">
                <a16:creationId xmlns:a16="http://schemas.microsoft.com/office/drawing/2014/main" id="{EFD67CD1-B7C7-493E-AAEA-D56E257C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990850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Поки що бракує даних. Потрібна перевірка.</a:t>
            </a:r>
          </a:p>
        </p:txBody>
      </p:sp>
      <p:sp>
        <p:nvSpPr>
          <p:cNvPr id="10" name="question-number-3">
            <a:extLst xmlns:a="http://schemas.openxmlformats.org/drawingml/2006/main">
              <a:ext uri="{FF2B5EF4-FFF2-40B4-BE49-F238E27FC236}">
                <a16:creationId xmlns:a16="http://schemas.microsoft.com/office/drawing/2014/main" id="{5C7B0203-149B-484D-B686-F96C17FA9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86175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4.</a:t>
            </a:r>
          </a:p>
        </p:txBody>
      </p:sp>
      <p:sp>
        <p:nvSpPr>
          <p:cNvPr id="11" name="question-3">
            <a:extLst xmlns:a="http://schemas.openxmlformats.org/drawingml/2006/main">
              <a:ext uri="{FF2B5EF4-FFF2-40B4-BE49-F238E27FC236}">
                <a16:creationId xmlns:a16="http://schemas.microsoft.com/office/drawing/2014/main" id="{16832660-B87E-4FED-9B03-64EA125DA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686175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Малий добровільний чат не представляє всю школу.</a:t>
            </a:r>
          </a:p>
        </p:txBody>
      </p:sp>
      <p:sp>
        <p:nvSpPr>
          <p:cNvPr id="12" name="question-number-4">
            <a:extLst xmlns:a="http://schemas.openxmlformats.org/drawingml/2006/main">
              <a:ext uri="{FF2B5EF4-FFF2-40B4-BE49-F238E27FC236}">
                <a16:creationId xmlns:a16="http://schemas.microsoft.com/office/drawing/2014/main" id="{7945733B-AAD8-4781-910A-B9F8BE01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5.</a:t>
            </a:r>
          </a:p>
        </p:txBody>
      </p:sp>
      <p:sp>
        <p:nvSpPr>
          <p:cNvPr id="13" name="question-4">
            <a:extLst xmlns:a="http://schemas.openxmlformats.org/drawingml/2006/main">
              <a:ext uri="{FF2B5EF4-FFF2-40B4-BE49-F238E27FC236}">
                <a16:creationId xmlns:a16="http://schemas.microsoft.com/office/drawing/2014/main" id="{C7CBB3D7-96DB-4469-8F9B-02475AD3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81500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«Даних недостатньо».</a:t>
            </a:r>
          </a:p>
        </p:txBody>
      </p:sp>
      <p:sp>
        <p:nvSpPr>
          <p:cNvPr id="14" name="question-number-5">
            <a:extLst xmlns:a="http://schemas.openxmlformats.org/drawingml/2006/main">
              <a:ext uri="{FF2B5EF4-FFF2-40B4-BE49-F238E27FC236}">
                <a16:creationId xmlns:a16="http://schemas.microsoft.com/office/drawing/2014/main" id="{0EFC8300-2341-4114-9E6A-64AF25B9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76825"/>
            <a:ext cx="4000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6.</a:t>
            </a:r>
          </a:p>
        </p:txBody>
      </p:sp>
      <p:sp>
        <p:nvSpPr>
          <p:cNvPr id="15" name="question-5">
            <a:extLst xmlns:a="http://schemas.openxmlformats.org/drawingml/2006/main">
              <a:ext uri="{FF2B5EF4-FFF2-40B4-BE49-F238E27FC236}">
                <a16:creationId xmlns:a16="http://schemas.microsoft.com/office/drawing/2014/main" id="{781163C8-7A45-4D02-98B7-6981A3DA8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5076825"/>
            <a:ext cx="10287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Наприклад: «Є посилання на оригінальне повідомлення?»</a:t>
            </a:r>
          </a:p>
        </p:txBody>
      </p:sp>
    </p:spTree>
    <p:extLst>
      <p:ext uri="{BB962C8B-B14F-4D97-AF65-F5344CB8AC3E}">
        <p14:creationId xmlns:p14="http://schemas.microsoft.com/office/powerpoint/2010/main" val="17204822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0233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headline">
            <a:extLst xmlns:a="http://schemas.openxmlformats.org/drawingml/2006/main">
              <a:ext uri="{FF2B5EF4-FFF2-40B4-BE49-F238E27FC236}">
                <a16:creationId xmlns:a16="http://schemas.microsoft.com/office/drawing/2014/main" id="{575525C2-834F-4768-A7A9-C8AAFB84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Моя звичка перед поширенням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6C19EF10-5495-4C2B-9E3F-EC4D85B6D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8031F65-F80C-412D-B1D7-575EEA6B4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AC9E1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4" name="reflection">
            <a:extLst xmlns:a="http://schemas.openxmlformats.org/drawingml/2006/main">
              <a:ext uri="{FF2B5EF4-FFF2-40B4-BE49-F238E27FC236}">
                <a16:creationId xmlns:a16="http://schemas.microsoft.com/office/drawing/2014/main" id="{D09A673A-7A45-4E11-8BF1-2A6A5355E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108204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«Перш ніж переслати повідомлення, я…»</a:t>
            </a:r>
          </a:p>
        </p:txBody>
      </p:sp>
      <p:sp>
        <p:nvSpPr>
          <p:cNvPr id="5" name="action">
            <a:extLst xmlns:a="http://schemas.openxmlformats.org/drawingml/2006/main">
              <a:ext uri="{FF2B5EF4-FFF2-40B4-BE49-F238E27FC236}">
                <a16:creationId xmlns:a16="http://schemas.microsoft.com/office/drawing/2014/main" id="{F626F432-1DF6-4CB9-A2DF-2972672CE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C5D5EE"/>
                </a:solidFill>
                <a:latin typeface="DejaVu Sans"/>
                <a:ea typeface="DejaVu Sans"/>
                <a:cs typeface="DejaVu Sans"/>
              </a:rPr>
              <a:t>Оберіть одну конкретну дію, яку застосуєте сьогодні.</a:t>
            </a:r>
          </a:p>
        </p:txBody>
      </p:sp>
    </p:spTree>
    <p:extLst>
      <p:ext uri="{BB962C8B-B14F-4D97-AF65-F5344CB8AC3E}">
        <p14:creationId xmlns:p14="http://schemas.microsoft.com/office/powerpoint/2010/main" val="17336355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6F3E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line">
            <a:extLst xmlns:a="http://schemas.openxmlformats.org/drawingml/2006/main">
              <a:ext uri="{FF2B5EF4-FFF2-40B4-BE49-F238E27FC236}">
                <a16:creationId xmlns:a16="http://schemas.microsoft.com/office/drawing/2014/main" id="{8900C750-11BC-4711-8E12-3D0EEB90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233E"/>
                </a:solidFill>
                <a:latin typeface="DejaVu Sans"/>
                <a:ea typeface="DejaVu Sans"/>
                <a:cs typeface="DejaVu Sans"/>
              </a:rPr>
              <a:t>Джерела для продовження</a:t>
            </a:r>
          </a:p>
        </p:txBody>
      </p:sp>
      <p:sp>
        <p:nvSpPr>
          <p:cNvPr id="2" name="footer">
            <a:extLst xmlns:a="http://schemas.openxmlformats.org/drawingml/2006/main">
              <a:ext uri="{FF2B5EF4-FFF2-40B4-BE49-F238E27FC236}">
                <a16:creationId xmlns:a16="http://schemas.microsoft.com/office/drawing/2014/main" id="{28A78DFC-4C3E-461C-9E12-2D1FC602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985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A0853553-616F-46A9-8EF3-B9FC5656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6419850"/>
            <a:ext cx="4191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4" name="row-label-0">
            <a:extLst xmlns:a="http://schemas.openxmlformats.org/drawingml/2006/main">
              <a:ext uri="{FF2B5EF4-FFF2-40B4-BE49-F238E27FC236}">
                <a16:creationId xmlns:a16="http://schemas.microsoft.com/office/drawing/2014/main" id="{FDD91BD5-2C59-408B-A6D6-235031220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76425"/>
            <a:ext cx="3619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Digital Inquiry Group</a:t>
            </a:r>
          </a:p>
        </p:txBody>
      </p:sp>
      <p:sp>
        <p:nvSpPr>
          <p:cNvPr id="5" name="row-text-0">
            <a:extLst xmlns:a="http://schemas.openxmlformats.org/drawingml/2006/main">
              <a:ext uri="{FF2B5EF4-FFF2-40B4-BE49-F238E27FC236}">
                <a16:creationId xmlns:a16="http://schemas.microsoft.com/office/drawing/2014/main" id="{777C9652-77D6-4617-898B-5BC8781B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1876425"/>
            <a:ext cx="6896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Перевірка джерел за межами допису</a:t>
            </a:r>
          </a:p>
        </p:txBody>
      </p:sp>
      <p:sp>
        <p:nvSpPr>
          <p:cNvPr id="6" name="row-label-1">
            <a:extLst xmlns:a="http://schemas.openxmlformats.org/drawingml/2006/main">
              <a:ext uri="{FF2B5EF4-FFF2-40B4-BE49-F238E27FC236}">
                <a16:creationId xmlns:a16="http://schemas.microsoft.com/office/drawing/2014/main" id="{4C7B3D85-7EE9-4C7F-B7A9-C4EAA44A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619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UNESCO</a:t>
            </a:r>
          </a:p>
        </p:txBody>
      </p:sp>
      <p:sp>
        <p:nvSpPr>
          <p:cNvPr id="7" name="row-text-1">
            <a:extLst xmlns:a="http://schemas.openxmlformats.org/drawingml/2006/main">
              <a:ext uri="{FF2B5EF4-FFF2-40B4-BE49-F238E27FC236}">
                <a16:creationId xmlns:a16="http://schemas.microsoft.com/office/drawing/2014/main" id="{1FB4D9E4-AE03-4E5B-A26C-6A7F8D6DE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209925"/>
            <a:ext cx="6896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Медіаграмотність і можливі помилки ШІ</a:t>
            </a:r>
          </a:p>
        </p:txBody>
      </p:sp>
      <p:sp>
        <p:nvSpPr>
          <p:cNvPr id="8" name="row-label-2">
            <a:extLst xmlns:a="http://schemas.openxmlformats.org/drawingml/2006/main">
              <a:ext uri="{FF2B5EF4-FFF2-40B4-BE49-F238E27FC236}">
                <a16:creationId xmlns:a16="http://schemas.microsoft.com/office/drawing/2014/main" id="{5CAC4BD3-6EB5-48BC-9BCF-0D4943E18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3425"/>
            <a:ext cx="3619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235CE1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9" name="row-text-2">
            <a:extLst xmlns:a="http://schemas.openxmlformats.org/drawingml/2006/main">
              <a:ext uri="{FF2B5EF4-FFF2-40B4-BE49-F238E27FC236}">
                <a16:creationId xmlns:a16="http://schemas.microsoft.com/office/drawing/2014/main" id="{CD26A139-709A-4CC8-B04E-29376F494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543425"/>
            <a:ext cx="68961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5263C"/>
                </a:solidFill>
                <a:latin typeface="DejaVu Sans"/>
                <a:ea typeface="DejaVu Sans"/>
                <a:cs typeface="DejaVu Sans"/>
              </a:rPr>
              <a:t>Авторські навчальні кейси та сценарій уроку</a:t>
            </a:r>
          </a:p>
        </p:txBody>
      </p:sp>
      <p:sp>
        <p:nvSpPr>
          <p:cNvPr id="10" name="sources-note">
            <a:extLst xmlns:a="http://schemas.openxmlformats.org/drawingml/2006/main">
              <a:ext uri="{FF2B5EF4-FFF2-40B4-BE49-F238E27FC236}">
                <a16:creationId xmlns:a16="http://schemas.microsoft.com/office/drawing/2014/main" id="{04B9C751-3E3B-4BFC-B48C-3C164DE9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defPPr>
            <a:lvl1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1pPr>
            <a:lvl2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2pPr>
            <a:lvl3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3pPr>
            <a:lvl4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4pPr>
            <a:lvl5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5pPr>
            <a:lvl6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6pPr>
            <a:lvl7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7pPr>
            <a:lvl8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8pPr>
            <a:lvl9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 algn="l">
              <a:def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506077"/>
                </a:solidFill>
                <a:latin typeface="DejaVu Sans"/>
                <a:ea typeface="DejaVu Sans"/>
                <a:cs typeface="DejaVu Sans"/>
              </a:rPr>
              <a:t>Повні посилання є в конспекті та нотатках до слайдів.</a:t>
            </a:r>
          </a:p>
        </p:txBody>
      </p:sp>
    </p:spTree>
    <p:extLst>
      <p:ext uri="{BB962C8B-B14F-4D97-AF65-F5344CB8AC3E}">
        <p14:creationId xmlns:p14="http://schemas.microsoft.com/office/powerpoint/2010/main" val="3813378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2026-10-21T17:46:06.7380000Z</dcterms:created>
  <dcterms:modified xsi:type="dcterms:W3CDTF">2026-10-21T17:46:06.7380000Z</dcterms:modified>
</coreProperties>
</file>