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2a65e0f3f9c4341" /><Relationship Type="http://schemas.openxmlformats.org/officeDocument/2006/relationships/extended-properties" Target="/docProps/app.xml" Id="R87e6f31005214d80" /><Relationship Type="http://schemas.openxmlformats.org/officeDocument/2006/relationships/officeDocument" Target="/ppt/presentation.xml" Id="Rf686e35350f24a0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e2d73a070014013"/>
  </p:sldMasterIdLst>
  <p:notesMasterIdLst>
    <p:notesMasterId xmlns:r="http://schemas.openxmlformats.org/officeDocument/2006/relationships" r:id="R39a9c60996f740c0"/>
  </p:notesMasterIdLst>
  <p:sldIdLst>
    <p:sldId xmlns:r="http://schemas.openxmlformats.org/officeDocument/2006/relationships" id="256" r:id="R09f1e641526d4a90"/>
    <p:sldId xmlns:r="http://schemas.openxmlformats.org/officeDocument/2006/relationships" id="257" r:id="Re42ecb4778894341"/>
    <p:sldId xmlns:r="http://schemas.openxmlformats.org/officeDocument/2006/relationships" id="258" r:id="R32b2c7a31df34c52"/>
    <p:sldId xmlns:r="http://schemas.openxmlformats.org/officeDocument/2006/relationships" id="259" r:id="R89fe894ef4ad4f0d"/>
    <p:sldId xmlns:r="http://schemas.openxmlformats.org/officeDocument/2006/relationships" id="260" r:id="R2d7a5623f1544b7b"/>
    <p:sldId xmlns:r="http://schemas.openxmlformats.org/officeDocument/2006/relationships" id="261" r:id="R7c461428d98b419a"/>
    <p:sldId xmlns:r="http://schemas.openxmlformats.org/officeDocument/2006/relationships" id="262" r:id="Rf7dcabc2056e4078"/>
    <p:sldId xmlns:r="http://schemas.openxmlformats.org/officeDocument/2006/relationships" id="263" r:id="R3d8fc1e66db94070"/>
    <p:sldId xmlns:r="http://schemas.openxmlformats.org/officeDocument/2006/relationships" id="264" r:id="Re9ccc977d73a4dd1"/>
    <p:sldId xmlns:r="http://schemas.openxmlformats.org/officeDocument/2006/relationships" id="265" r:id="R93113f5d9b1e48d7"/>
    <p:sldId xmlns:r="http://schemas.openxmlformats.org/officeDocument/2006/relationships" id="266" r:id="R5bacf2e1e8414203"/>
    <p:sldId xmlns:r="http://schemas.openxmlformats.org/officeDocument/2006/relationships" id="267" r:id="R4d928d3b5d96430e"/>
    <p:sldId xmlns:r="http://schemas.openxmlformats.org/officeDocument/2006/relationships" id="268" r:id="Rcf7f1ecc76a14139"/>
    <p:sldId xmlns:r="http://schemas.openxmlformats.org/officeDocument/2006/relationships" id="269" r:id="R4e8fb99b254543e3"/>
    <p:sldId xmlns:r="http://schemas.openxmlformats.org/officeDocument/2006/relationships" id="270" r:id="R0f471619978d4914"/>
    <p:sldId xmlns:r="http://schemas.openxmlformats.org/officeDocument/2006/relationships" id="271" r:id="Rfb9e3d458da34c95"/>
    <p:sldId xmlns:r="http://schemas.openxmlformats.org/officeDocument/2006/relationships" id="272" r:id="R2f7b84441a264fba"/>
    <p:sldId xmlns:r="http://schemas.openxmlformats.org/officeDocument/2006/relationships" id="273" r:id="R71053035eece415c"/>
    <p:sldId xmlns:r="http://schemas.openxmlformats.org/officeDocument/2006/relationships" id="274" r:id="R9a9f59e84afa431e"/>
    <p:sldId xmlns:r="http://schemas.openxmlformats.org/officeDocument/2006/relationships" id="275" r:id="R35ee6f774d874c6e"/>
    <p:sldId xmlns:r="http://schemas.openxmlformats.org/officeDocument/2006/relationships" id="276" r:id="Reb2a4998e25945e8"/>
    <p:sldId xmlns:r="http://schemas.openxmlformats.org/officeDocument/2006/relationships" id="277" r:id="Rc89d490f3c0e41de"/>
    <p:sldId xmlns:r="http://schemas.openxmlformats.org/officeDocument/2006/relationships" id="278" r:id="R159ab41d355342de"/>
    <p:sldId xmlns:r="http://schemas.openxmlformats.org/officeDocument/2006/relationships" id="279" r:id="R6a87573a2e1e4f1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0fd6fdbdbbe4601" /><Relationship Type="http://schemas.openxmlformats.org/officeDocument/2006/relationships/slideMaster" Target="/ppt/slideMasters/slideMaster1.xml" Id="R7e2d73a070014013" /><Relationship Type="http://schemas.openxmlformats.org/officeDocument/2006/relationships/notesMaster" Target="/ppt/notesMasters/notesMaster1.xml" Id="R39a9c60996f740c0" /><Relationship Type="http://schemas.openxmlformats.org/officeDocument/2006/relationships/presProps" Target="/ppt/presProps.xml" Id="Rc7b97372bf2f4433" /><Relationship Type="http://schemas.openxmlformats.org/officeDocument/2006/relationships/tableStyles" Target="/ppt/tableStyles.xml" Id="Re138f54076c84fea" /><Relationship Type="http://schemas.openxmlformats.org/officeDocument/2006/relationships/slide" Target="/ppt/slides/slide1.xml" Id="R09f1e641526d4a90" /><Relationship Type="http://schemas.openxmlformats.org/officeDocument/2006/relationships/slide" Target="/ppt/slides/slide2.xml" Id="Re42ecb4778894341" /><Relationship Type="http://schemas.openxmlformats.org/officeDocument/2006/relationships/slide" Target="/ppt/slides/slide3.xml" Id="R32b2c7a31df34c52" /><Relationship Type="http://schemas.openxmlformats.org/officeDocument/2006/relationships/slide" Target="/ppt/slides/slide4.xml" Id="R89fe894ef4ad4f0d" /><Relationship Type="http://schemas.openxmlformats.org/officeDocument/2006/relationships/slide" Target="/ppt/slides/slide5.xml" Id="R2d7a5623f1544b7b" /><Relationship Type="http://schemas.openxmlformats.org/officeDocument/2006/relationships/slide" Target="/ppt/slides/slide6.xml" Id="R7c461428d98b419a" /><Relationship Type="http://schemas.openxmlformats.org/officeDocument/2006/relationships/slide" Target="/ppt/slides/slide7.xml" Id="Rf7dcabc2056e4078" /><Relationship Type="http://schemas.openxmlformats.org/officeDocument/2006/relationships/slide" Target="/ppt/slides/slide8.xml" Id="R3d8fc1e66db94070" /><Relationship Type="http://schemas.openxmlformats.org/officeDocument/2006/relationships/slide" Target="/ppt/slides/slide9.xml" Id="Re9ccc977d73a4dd1" /><Relationship Type="http://schemas.openxmlformats.org/officeDocument/2006/relationships/slide" Target="/ppt/slides/slide10.xml" Id="R93113f5d9b1e48d7" /><Relationship Type="http://schemas.openxmlformats.org/officeDocument/2006/relationships/slide" Target="/ppt/slides/slide11.xml" Id="R5bacf2e1e8414203" /><Relationship Type="http://schemas.openxmlformats.org/officeDocument/2006/relationships/slide" Target="/ppt/slides/slide12.xml" Id="R4d928d3b5d96430e" /><Relationship Type="http://schemas.openxmlformats.org/officeDocument/2006/relationships/slide" Target="/ppt/slides/slide13.xml" Id="Rcf7f1ecc76a14139" /><Relationship Type="http://schemas.openxmlformats.org/officeDocument/2006/relationships/slide" Target="/ppt/slides/slide14.xml" Id="R4e8fb99b254543e3" /><Relationship Type="http://schemas.openxmlformats.org/officeDocument/2006/relationships/slide" Target="/ppt/slides/slide15.xml" Id="R0f471619978d4914" /><Relationship Type="http://schemas.openxmlformats.org/officeDocument/2006/relationships/slide" Target="/ppt/slides/slide16.xml" Id="Rfb9e3d458da34c95" /><Relationship Type="http://schemas.openxmlformats.org/officeDocument/2006/relationships/slide" Target="/ppt/slides/slide17.xml" Id="R2f7b84441a264fba" /><Relationship Type="http://schemas.openxmlformats.org/officeDocument/2006/relationships/slide" Target="/ppt/slides/slide18.xml" Id="R71053035eece415c" /><Relationship Type="http://schemas.openxmlformats.org/officeDocument/2006/relationships/slide" Target="/ppt/slides/slide19.xml" Id="R9a9f59e84afa431e" /><Relationship Type="http://schemas.openxmlformats.org/officeDocument/2006/relationships/slide" Target="/ppt/slides/slide20.xml" Id="R35ee6f774d874c6e" /><Relationship Type="http://schemas.openxmlformats.org/officeDocument/2006/relationships/slide" Target="/ppt/slides/slide21.xml" Id="Reb2a4998e25945e8" /><Relationship Type="http://schemas.openxmlformats.org/officeDocument/2006/relationships/slide" Target="/ppt/slides/slide22.xml" Id="Rc89d490f3c0e41de" /><Relationship Type="http://schemas.openxmlformats.org/officeDocument/2006/relationships/slide" Target="/ppt/slides/slide23.xml" Id="R159ab41d355342de" /><Relationship Type="http://schemas.openxmlformats.org/officeDocument/2006/relationships/slide" Target="/ppt/slides/slide24.xml" Id="R6a87573a2e1e4f1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e16b4a0eaa64e3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bf8e0e1f28a43e7" /><Relationship Type="http://schemas.openxmlformats.org/officeDocument/2006/relationships/notesMaster" Target="/ppt/notesMasters/notesMaster1.xml" Id="R421e559bd55d4cb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c51f1099f184013" /><Relationship Type="http://schemas.openxmlformats.org/officeDocument/2006/relationships/notesMaster" Target="/ppt/notesMasters/notesMaster1.xml" Id="R264ed1daec6d421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2075d9d4ef47c1" /><Relationship Type="http://schemas.openxmlformats.org/officeDocument/2006/relationships/notesMaster" Target="/ppt/notesMasters/notesMaster1.xml" Id="Rc40995f4a2d94b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a30f48c4ab54b48" /><Relationship Type="http://schemas.openxmlformats.org/officeDocument/2006/relationships/notesMaster" Target="/ppt/notesMasters/notesMaster1.xml" Id="R2be5f2bc2ad848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ac13613181e4759" /><Relationship Type="http://schemas.openxmlformats.org/officeDocument/2006/relationships/notesMaster" Target="/ppt/notesMasters/notesMaster1.xml" Id="R36d907a47c774b9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a55365aa3884d52" /><Relationship Type="http://schemas.openxmlformats.org/officeDocument/2006/relationships/notesMaster" Target="/ppt/notesMasters/notesMaster1.xml" Id="Rb946af5f3e6e457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2c4713b3d854d8e" /><Relationship Type="http://schemas.openxmlformats.org/officeDocument/2006/relationships/notesMaster" Target="/ppt/notesMasters/notesMaster1.xml" Id="R4a946638890147e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9388be509ac4c5e" /><Relationship Type="http://schemas.openxmlformats.org/officeDocument/2006/relationships/notesMaster" Target="/ppt/notesMasters/notesMaster1.xml" Id="R2d77d78f9dfa451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c2117fb5f654d95" /><Relationship Type="http://schemas.openxmlformats.org/officeDocument/2006/relationships/notesMaster" Target="/ppt/notesMasters/notesMaster1.xml" Id="Rfbb4c435c82a4f1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2a6e2240b03446d" /><Relationship Type="http://schemas.openxmlformats.org/officeDocument/2006/relationships/notesMaster" Target="/ppt/notesMasters/notesMaster1.xml" Id="R2f092432931a4e3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44c927c76bb4947" /><Relationship Type="http://schemas.openxmlformats.org/officeDocument/2006/relationships/notesMaster" Target="/ppt/notesMasters/notesMaster1.xml" Id="Reb7ae0ca70564e0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3fec31aff2f4d96" /><Relationship Type="http://schemas.openxmlformats.org/officeDocument/2006/relationships/notesMaster" Target="/ppt/notesMasters/notesMaster1.xml" Id="Rdb170491fa6d49e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e06448658e74e26" /><Relationship Type="http://schemas.openxmlformats.org/officeDocument/2006/relationships/notesMaster" Target="/ppt/notesMasters/notesMaster1.xml" Id="R527ffbee78a94fb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abc033258ef47d6" /><Relationship Type="http://schemas.openxmlformats.org/officeDocument/2006/relationships/notesMaster" Target="/ppt/notesMasters/notesMaster1.xml" Id="Rf4748f46aae7439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9fe0a2a10544966" /><Relationship Type="http://schemas.openxmlformats.org/officeDocument/2006/relationships/notesMaster" Target="/ppt/notesMasters/notesMaster1.xml" Id="Reecf2ea63a164d8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16a9e888df549e3" /><Relationship Type="http://schemas.openxmlformats.org/officeDocument/2006/relationships/notesMaster" Target="/ppt/notesMasters/notesMaster1.xml" Id="R891d68f4e2eb4b9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c94342b908f42cf" /><Relationship Type="http://schemas.openxmlformats.org/officeDocument/2006/relationships/notesMaster" Target="/ppt/notesMasters/notesMaster1.xml" Id="R20f0dea54da44d0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dbf4ee231264b63" /><Relationship Type="http://schemas.openxmlformats.org/officeDocument/2006/relationships/notesMaster" Target="/ppt/notesMasters/notesMaster1.xml" Id="R4b389eb575c3446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b483b5ed9d640c1" /><Relationship Type="http://schemas.openxmlformats.org/officeDocument/2006/relationships/notesMaster" Target="/ppt/notesMasters/notesMaster1.xml" Id="R7f42db20b598414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40c9254bb7934f94" /><Relationship Type="http://schemas.openxmlformats.org/officeDocument/2006/relationships/notesMaster" Target="/ppt/notesMasters/notesMaster1.xml" Id="Ra246a0a8fcf3411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43630c619074fce" /><Relationship Type="http://schemas.openxmlformats.org/officeDocument/2006/relationships/notesMaster" Target="/ppt/notesMasters/notesMaster1.xml" Id="Rc3d146e625ec412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173fa5522174cfc" /><Relationship Type="http://schemas.openxmlformats.org/officeDocument/2006/relationships/notesMaster" Target="/ppt/notesMasters/notesMaster1.xml" Id="Rb8456a9489214648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8191730f01645a6" /><Relationship Type="http://schemas.openxmlformats.org/officeDocument/2006/relationships/notesMaster" Target="/ppt/notesMasters/notesMaster1.xml" Id="Re91c552dceb243a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15454ca1926425d" /><Relationship Type="http://schemas.openxmlformats.org/officeDocument/2006/relationships/notesMaster" Target="/ppt/notesMasters/notesMaster1.xml" Id="Rd0c01ceada96406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Для 5–9 класів. Орієнтовна тривалість заняття 35–40 хвилин. Потрібні лише екран і папір або зошити. Для 25-хвилинного заняття пропустіть слайди 15–18. Відповіді на наступних слайдах відкривайте після обговорення. Для дистанційного уроку учні відповідають у чаті. Дати й історичні відомості перевірено за джерелами на слайді 24. Прикладні завдання є авторськими.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Джерела:</a:t>
            </a:r>
          </a:p>
          <a:p xmlns:a="http://schemas.openxmlformats.org/drawingml/2006/main">
            <a:r>
              <a:t>https://mova-ombudsman.gov.ua/news/27-zhovtnia-den-ukrainskoi-pysemnosti-ta-movy</a:t>
            </a:r>
          </a:p>
          <a:p xmlns:a="http://schemas.openxmlformats.org/drawingml/2006/main">
            <a:r>
              <a:t>Ілюстрація: авторська концептуальна книжкова композиція, створена для Освіта+ за допомогою ШІ.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 хвилина. Попросіть учнів назвати українське слово, яке їм подобається. Приймайте різні слова без оцінювання. Запитайте двох або трьох учнів, чому вони обрали саме їх. Наприкінці уроку можна повернутися до цього запитання.</a:t>
            </a:r>
          </a:p>
          <a:p xmlns:a="http://schemas.openxmlformats.org/drawingml/2006/main">
            <a:r>
              <a:t>Ілюстрація: авторська концептуальна книжкова композиція, створена для Освіта+ за допомогою ШІ.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 хвилина. З 2023 року День української писемності та мови відзначають 27 жовтня. Раніше дата була 9 листопада. Перенесення передбачає Указ Президента №455/2023. Не пов’язуйте зміну дати з появою самої мови.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Джерела:</a:t>
            </a:r>
          </a:p>
          <a:p xmlns:a="http://schemas.openxmlformats.org/drawingml/2006/main">
            <a:r>
              <a:t>https://mova-ombudsman.gov.ua/news/27-zhovtnia-den-ukrainskoi-pysemnosti-ta-movy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 хвилина. Нестор був ченцем Києво-Печерського монастиря та літописцем. З його ім’ям традиційно пов’язують «Повість минулих літ». Її текст має складну історію укладання й редагування, тому не подавайте Нестора єдиним автором усіх літописних текстів. Літописи Русі не тотожні сучасній українській літературній мові. Нестор не створив абетку чи українську мову.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Джерела:</a:t>
            </a:r>
          </a:p>
          <a:p xmlns:a="http://schemas.openxmlformats.org/drawingml/2006/main">
            <a:r>
              <a:t>https://old.uinp.gov.ua/historyday/9-listopada</a:t>
            </a:r>
          </a:p>
          <a:p xmlns:a="http://schemas.openxmlformats.org/drawingml/2006/main">
            <a:r>
              <a:t>https://mova-ombudsman.gov.ua/news/27-zhovtnia-den-ukrainskoi-pysemnosti-ta-movy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 хвилини. 1574: у Львові Іван Федорович (Федоров) друкує «Апостол» і «Буквар». Не називайте їх першими книгами українською народною мовою. 1798: виходять перші три частини «Енеїди» Івана Котляревського. 1840: перше видання «Кобзаря» Тараса Шевченка. 1798 рік є етапом розвитку нової української літератури, а не датою виникнення української мови. Запитайте, як друк змінив доступ людей до книжок.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Джерела:</a:t>
            </a:r>
          </a:p>
          <a:p xmlns:a="http://schemas.openxmlformats.org/drawingml/2006/main">
            <a:r>
              <a:t>https://www.conference.nbuv.gov.ua/report/view/id/2062</a:t>
            </a:r>
          </a:p>
          <a:p xmlns:a="http://schemas.openxmlformats.org/drawingml/2006/main">
            <a:r>
              <a:t>https://www.nbuv.gov.ua/node/4273</a:t>
            </a:r>
          </a:p>
          <a:p xmlns:a="http://schemas.openxmlformats.org/drawingml/2006/main">
            <a:r>
              <a:t>https://uinp.gov.ua/istorychnyy-kalendar/kviten/26/1840-pershe-vydannya-kobzarya-tarasa-shevchenka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1–2 хвилини. У Російській імперії Валуєвський циркуляр 1863 року обмежив друк українською наукових, навчальних і релігійних книжок. Емський указ 1876 року розширив обмеження: друк та ввезення видань, сценічні вистави й інші сфери. Наголосіть на конкретних рішеннях влади та їх наслідках для освіти й культури. Не використовуйте довільні підрахунки на зразок «400 заборон».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Джерела:</a:t>
            </a:r>
          </a:p>
          <a:p xmlns:a="http://schemas.openxmlformats.org/drawingml/2006/main">
            <a:r>
              <a:t>https://uinp.gov.ua/istorychnyy-kalendar/traven/30/1876-emskyy-ukaz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 хвилина. Попросіть учнів назвати власні приклади використання української поза уроком. Тут немає статистичних тверджень. Не протиставляйте українську іншим мовам: акцент на її щоденному використанні та можливостях.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 хвилина. Українська абетка має 33 літери. Апостроф не є літерою. Г і Ґ — різні літери, які позначають різні приголосні звуки. Попросіть навести слова з Ї, Є, Ґ. Не називайте всі ці літери унікальними у світі.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Джерела:</a:t>
            </a:r>
          </a:p>
          <a:p xmlns:a="http://schemas.openxmlformats.org/drawingml/2006/main">
            <a:r>
              <a:t>https://mon.gov.ua/static-objects/mon/sites/1/zagalna%20serednya/Pravopys.2019/ukrayinskii-pravopis-oficiine-vidannia-2026.pdf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 хвилини. Учні позначають кожне твердження як факт або міф. Попросіть коротко пояснити думку. Відкрийте наступний слайд після відповідей. Твердження на цьому слайді спеціально включають помилки.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Джерела:</a:t>
            </a:r>
          </a:p>
          <a:p xmlns:a="http://schemas.openxmlformats.org/drawingml/2006/main">
            <a:r>
              <a:t>https://www.nbuv.gov.ua/node/4273</a:t>
            </a:r>
          </a:p>
          <a:p xmlns:a="http://schemas.openxmlformats.org/drawingml/2006/main">
            <a:r>
              <a:t>https://mon.gov.ua/static-objects/mon/sites/1/zagalna%20serednya/Pravopys.2019/ukrayinskii-pravopis-oficiine-vidannia-2026.pdf</a:t>
            </a:r>
          </a:p>
          <a:p xmlns:a="http://schemas.openxmlformats.org/drawingml/2006/main">
            <a:r>
              <a:t>https://mova-ombudsman.gov.ua/news/27-zhovtnia-den-ukrainskoi-pysemnosti-ta-movy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 хвилина. Не перетворюйте відповіді на оцінювання учнів. Поясніть різницю між історією мови, новою літературою та правописними знаками.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Джерела:</a:t>
            </a:r>
          </a:p>
          <a:p xmlns:a="http://schemas.openxmlformats.org/drawingml/2006/main">
            <a:r>
              <a:t>https://www.nbuv.gov.ua/node/4273</a:t>
            </a:r>
          </a:p>
          <a:p xmlns:a="http://schemas.openxmlformats.org/drawingml/2006/main">
            <a:r>
              <a:t>https://mon.gov.ua/static-objects/mon/sites/1/zagalna%20serednya/Pravopys.2019/ukrayinskii-pravopis-oficiine-vidannia-2026.pdf</a:t>
            </a:r>
          </a:p>
          <a:p xmlns:a="http://schemas.openxmlformats.org/drawingml/2006/main">
            <a:r>
              <a:t>https://mova-ombudsman.gov.ua/news/27-zhovtnia-den-ukrainskoi-pysemnosti-ta-movy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 хвилини. Завдання на встановлення відповідностей. Запис відповіді: 1–В, 2–Г, 3–А, 4–Б. Слова «застосунок», «допис» тощо вживаються для називання понять цифрового середовища. Не проголошуйте єдиним можливим відповідником слово «вподобайка»: учні можуть згадати «лайк» як запозичення. На цьому слайді зіставляємо запропонований набір слів з визначеннями.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 хвилина. Відповіді до слайда 11: 1–В, 2–Г, 3–А, 4–Б. Запитайте, які з цих слів учні вже використовують.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2–3 хвилини. У поданих реченнях навмисно є лексичні та граматичні помилки. Учні виправляють чотири виділені контекстом сполуки. Відповіді на наступному слайді. Можна виконати усно або в парах. Слайд не містить справжнього приватного листування.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1–2 хвилини. «Беру участь», «щопонеділка» або «по понеділках», «протягом тижня», «дякую тобі». Тут обрано варіант «щопонеділка». Обговорюйте конкретні вислови без висміювання мовлення учнів. Інші нормативні варіанти також приймайте.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 хвилини. Учні встановлюють відповідності. Відповіді: 1–В, 2–Г, 3–Б, 4–А. Фразеологізм є стійким сполученням зі значенням, яке часто не зводиться до значень окремих слів. Визначення на слайді спрощене для школярів. Значення висловів можна перевірити в академічному Словнику української мови.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Джерела:</a:t>
            </a:r>
          </a:p>
          <a:p xmlns:a="http://schemas.openxmlformats.org/drawingml/2006/main">
            <a:r>
              <a:t>https://sum.in.ua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 хвилина. Відповіді до попереднього завдання: 1–В, 2–Г, 3–Б, 4–А. За бажанням попросіть скласти одне речення з будь-яким висловом. Відтінки значення залежать від контексту.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Джерела:</a:t>
            </a:r>
          </a:p>
          <a:p xmlns:a="http://schemas.openxmlformats.org/drawingml/2006/main">
            <a:r>
              <a:t>https://sum.in.ua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 хвилини. Запропонуйте замінити слово «гарний» так, щоб точніше передати зміст. Є багато можливих відповідей. Не оцінюйте завдання за одним ключем. Заохочуйте пояснити, яке значення учень хоче передати. Це вправа на добір слів за контекстом.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 хвилина. «Мальовничий краєвид», «приємна новина», «добра людина». У третьому прикладі «вродлива людина» є ще одним варіантом, якщо йдеться про зовнішність. Це показує, що добір слова уточнює зміст. Приймайте й інші доречні слова.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 хвилини. Індивідуально або в парах учні створюють коротке повідомлення з трьох речень. Умови: запросити друга до спільної справи, використати принаймні два слова зі списку. Приклад: «Я готую допис про улюблену книжку. Пропоную тобі взяти участь і додати свій приклад. Разом напишемо короткий текст для класу». Попросіть прочитати одну або дві роботи. Завдання має багато правильних відповідей.</a:t>
            </a:r>
          </a:p>
          <a:p xmlns:a="http://schemas.openxmlformats.org/drawingml/2006/main">
            <a:r>
              <a:t>Ілюстрація: авторська концептуальна книжкова композиція, створена для Освіта+ за допомогою ШІ.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2 хвилини. Поставте чотири запитання усно або попросіть записати короткі відповіді. Відкрийте ключ на наступному слайді. Можна працювати в парах. Відповіді: 27 жовтня, 33, Іван Котляревський, учитель пише залежно від контексту «беру участь». Це формувальне підбиття підсумків, а не обов’язкова контрольна робота.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Джерела:</a:t>
            </a:r>
          </a:p>
          <a:p xmlns:a="http://schemas.openxmlformats.org/drawingml/2006/main">
            <a:r>
              <a:t>https://mova-ombudsman.gov.ua/news/27-zhovtnia-den-ukrainskoi-pysemnosti-ta-movy</a:t>
            </a:r>
          </a:p>
          <a:p xmlns:a="http://schemas.openxmlformats.org/drawingml/2006/main">
            <a:r>
              <a:t>https://mon.gov.ua/static-objects/mon/sites/1/zagalna%20serednya/Pravopys.2019/ukrayinskii-pravopis-oficiine-vidannia-2026.pdf</a:t>
            </a:r>
          </a:p>
          <a:p xmlns:a="http://schemas.openxmlformats.org/drawingml/2006/main">
            <a:r>
              <a:t>https://www.nbuv.gov.ua/node/4273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 хвилина. Приймайте повні й короткі відповіді. Для четвертого запитання також можливі «брати участь», «взяти участь» залежно від граматичного контексту. Попросіть учнів назвати одну річ, яку вони запам’ятали.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Джерела:</a:t>
            </a:r>
          </a:p>
          <a:p xmlns:a="http://schemas.openxmlformats.org/drawingml/2006/main">
            <a:r>
              <a:t>https://mova-ombudsman.gov.ua/news/27-zhovtnia-den-ukrainskoi-pysemnosti-ta-movy</a:t>
            </a:r>
          </a:p>
          <a:p xmlns:a="http://schemas.openxmlformats.org/drawingml/2006/main">
            <a:r>
              <a:t>https://mon.gov.ua/static-objects/mon/sites/1/zagalna%20serednya/Pravopys.2019/ukrayinskii-pravopis-oficiine-vidannia-2026.pdf</a:t>
            </a:r>
          </a:p>
          <a:p xmlns:a="http://schemas.openxmlformats.org/drawingml/2006/main">
            <a:r>
              <a:t>https://www.nbuv.gov.ua/node/4273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 хвилина. Українське Радіо започаткувало акцію у 2000 році. Її мета — єднання довкола української мови. День та час трансляції конкретного року потрібно звіряти з оголошенням Суспільного. Не стверджуйте, що диктант завжди відбувається 27 жовтня: наприклад, у 2024 році його проводили 25 жовтня. Посилання на слайді відкриває офіційну сторінку проєкту. За бажанням можна окремо організувати участь класу.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Джерела:</a:t>
            </a:r>
          </a:p>
          <a:p xmlns:a="http://schemas.openxmlformats.org/drawingml/2006/main">
            <a:r>
              <a:t>https://ukr.radio/news.html?newsID=105883</a:t>
            </a:r>
          </a:p>
          <a:p xmlns:a="http://schemas.openxmlformats.org/drawingml/2006/main">
            <a:r>
              <a:t>https://www.ukr.radio/prog.html?id=660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1–2 хвилини. Поверніться до слова, яке учні називали на початку. Запропонуйте обрати нове слово, скласти з ним власне речення та використати його протягом наступного дня. Не вимагайте публічних обіцянок. За бажанням дайте завдання на маленьких аркушах.</a:t>
            </a:r>
          </a:p>
          <a:p xmlns:a="http://schemas.openxmlformats.org/drawingml/2006/main">
            <a:r>
              <a:t>Ілюстрація: авторська концептуальна книжкова композиція, створена для Освіта+ за допомогою ШІ.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Слайд для вчителя. Авторські мовні вправи та добірка перевірених фактів. Повні посилання на історичні джерела наведено в нотатках відповідних слайдів. Український правопис: офіційне видання 2026 року, розділ 4.1. Джерела перевірено 11 жовтня 2026 року. Ілюстрації є концептуальними й не відтворюють конкретні історичні предмети. Орієнтовний розподіл часу: вступ 2 хв, історичний блок і абетка 8 хв, мовні вправи 18 хв, підсумок і рефлексія 7 хв.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Джерела:</a:t>
            </a:r>
          </a:p>
          <a:p xmlns:a="http://schemas.openxmlformats.org/drawingml/2006/main">
            <a:r>
              <a:t>https://mova-ombudsman.gov.ua/news/27-zhovtnia-den-ukrainskoi-pysemnosti-ta-movy</a:t>
            </a:r>
          </a:p>
          <a:p xmlns:a="http://schemas.openxmlformats.org/drawingml/2006/main">
            <a:r>
              <a:t>https://old.uinp.gov.ua/historyday/9-listopada</a:t>
            </a:r>
          </a:p>
          <a:p xmlns:a="http://schemas.openxmlformats.org/drawingml/2006/main">
            <a:r>
              <a:t>https://www.conference.nbuv.gov.ua/report/view/id/2062</a:t>
            </a:r>
          </a:p>
          <a:p xmlns:a="http://schemas.openxmlformats.org/drawingml/2006/main">
            <a:r>
              <a:t>https://www.nbuv.gov.ua/node/4273</a:t>
            </a:r>
          </a:p>
          <a:p xmlns:a="http://schemas.openxmlformats.org/drawingml/2006/main">
            <a:r>
              <a:t>https://uinp.gov.ua/istorychnyy-kalendar/kviten/26/1840-pershe-vydannya-kobzarya-tarasa-shevchenka</a:t>
            </a:r>
          </a:p>
          <a:p xmlns:a="http://schemas.openxmlformats.org/drawingml/2006/main">
            <a:r>
              <a:t>https://uinp.gov.ua/istorychnyy-kalendar/traven/30/1876-emskyy-ukaz</a:t>
            </a:r>
          </a:p>
          <a:p xmlns:a="http://schemas.openxmlformats.org/drawingml/2006/main">
            <a:r>
              <a:t>https://mon.gov.ua/static-objects/mon/sites/1/zagalna%20serednya/Pravopys.2019/ukrayinskii-pravopis-oficiine-vidannia-2026.pdf</a:t>
            </a:r>
          </a:p>
          <a:p xmlns:a="http://schemas.openxmlformats.org/drawingml/2006/main">
            <a:r>
              <a:t>https://ukr.radio/news.html?newsID=105883</a:t>
            </a:r>
          </a:p>
          <a:p xmlns:a="http://schemas.openxmlformats.org/drawingml/2006/main">
            <a:r>
              <a:t>https://www.ukr.radio/prog.html?id=660</a:t>
            </a:r>
          </a:p>
          <a:p xmlns:a="http://schemas.openxmlformats.org/drawingml/2006/main">
            <a:r>
              <a:t>https://sum.in.ua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726653812f4a3c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c3aff1315c64ac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67df30795104cf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bc69785b709469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bbbbc03cc74310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82fc9c144f4d4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4097334-C1B5-480C-B26C-37FA4E1069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466325AD-1FFF-490A-A78D-5F7C10A30C3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F7918A6-B480-4623-8BAE-BE5E8EEB2B3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0F30D2E-B795-4B56-9A55-3D7CCD17B74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663ACD4C-B10B-4699-9115-FFBF3DA884E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96CED9B2-FE3E-4D00-B71C-DC01D62113E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1F76A3E7-DD37-4553-99DE-A6AEAD31773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7BAD5CBE-441A-4CAA-95FD-C411BB8D562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EAAF48C-9B68-4BCF-8FDA-AD35ABA4A4D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2435E89-D099-4AA0-BE60-0A13E901691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a8c134be0ff42cc" /><Relationship Type="http://schemas.openxmlformats.org/officeDocument/2006/relationships/slideLayout" Target="/ppt/slideLayouts/slideLayout1.xml" Id="R1ab2076cab854fca" /><Relationship Type="http://schemas.openxmlformats.org/officeDocument/2006/relationships/slideLayout" Target="/ppt/slideLayouts/slideLayout2.xml" Id="Rf30823ee1f044e7d" /><Relationship Type="http://schemas.openxmlformats.org/officeDocument/2006/relationships/slideLayout" Target="/ppt/slideLayouts/slideLayout3.xml" Id="R9ee6f64e2e924142" /><Relationship Type="http://schemas.openxmlformats.org/officeDocument/2006/relationships/slideLayout" Target="/ppt/slideLayouts/slideLayout4.xml" Id="R848f6463285f4a8e" /><Relationship Type="http://schemas.openxmlformats.org/officeDocument/2006/relationships/slideLayout" Target="/ppt/slideLayouts/slideLayout5.xml" Id="R380ad0578dd647c3" /><Relationship Type="http://schemas.openxmlformats.org/officeDocument/2006/relationships/slideLayout" Target="/ppt/slideLayouts/slideLayout6.xml" Id="R1394fd14b4c8499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ab2076cab854fca"/>
    <p:sldLayoutId xmlns:r="http://schemas.openxmlformats.org/officeDocument/2006/relationships" id="2147483650" r:id="Rf30823ee1f044e7d"/>
    <p:sldLayoutId xmlns:r="http://schemas.openxmlformats.org/officeDocument/2006/relationships" id="2147483651" r:id="R9ee6f64e2e924142"/>
    <p:sldLayoutId xmlns:r="http://schemas.openxmlformats.org/officeDocument/2006/relationships" id="2147483652" r:id="R848f6463285f4a8e"/>
    <p:sldLayoutId xmlns:r="http://schemas.openxmlformats.org/officeDocument/2006/relationships" id="2147483653" r:id="R380ad0578dd647c3"/>
    <p:sldLayoutId xmlns:r="http://schemas.openxmlformats.org/officeDocument/2006/relationships" id="2147483654" r:id="R1394fd14b4c8499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61aebbbe0f4e79" /><Relationship Type="http://schemas.openxmlformats.org/officeDocument/2006/relationships/image" Target="/ppt/media/image.png" Id="Rb5ed381453eb4103" /><Relationship Type="http://schemas.openxmlformats.org/officeDocument/2006/relationships/notesSlide" Target="/ppt/notesSlides/notesSlide1.xml" Id="Rb8d41f3359d54c6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3d100badc543d5" /><Relationship Type="http://schemas.openxmlformats.org/officeDocument/2006/relationships/image" Target="/ppt/media/image2.png" Id="R62743561169e44f6" /><Relationship Type="http://schemas.openxmlformats.org/officeDocument/2006/relationships/notesSlide" Target="/ppt/notesSlides/notesSlide2.xml" Id="Rcced35071a26496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e9ce9f4f9914ee9" /><Relationship Type="http://schemas.openxmlformats.org/officeDocument/2006/relationships/notesSlide" Target="/ppt/notesSlides/notesSlide3.xml" Id="Rc3774744dfcd433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6741a85d43440a" /><Relationship Type="http://schemas.openxmlformats.org/officeDocument/2006/relationships/notesSlide" Target="/ppt/notesSlides/notesSlide4.xml" Id="Rab0005da5ba74e8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54fe29e055d4ad2" /><Relationship Type="http://schemas.openxmlformats.org/officeDocument/2006/relationships/notesSlide" Target="/ppt/notesSlides/notesSlide5.xml" Id="R1c2bc00b8ef7495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0685eb4ad234a0e" /><Relationship Type="http://schemas.openxmlformats.org/officeDocument/2006/relationships/notesSlide" Target="/ppt/notesSlides/notesSlide6.xml" Id="R153e6acd95934cd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b4d4300dfc847eb" /><Relationship Type="http://schemas.openxmlformats.org/officeDocument/2006/relationships/notesSlide" Target="/ppt/notesSlides/notesSlide7.xml" Id="R9c9137cc9c814e9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0d7f47bf2424cfa" /><Relationship Type="http://schemas.openxmlformats.org/officeDocument/2006/relationships/notesSlide" Target="/ppt/notesSlides/notesSlide8.xml" Id="R4a43cf28d2ca4b9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beb3e0bda7249da" /><Relationship Type="http://schemas.openxmlformats.org/officeDocument/2006/relationships/notesSlide" Target="/ppt/notesSlides/notesSlide9.xml" Id="Rb1dabf3ad8a34ff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1220463d524104" /><Relationship Type="http://schemas.openxmlformats.org/officeDocument/2006/relationships/notesSlide" Target="/ppt/notesSlides/notesSlide10.xml" Id="Re2ff5161b76f45e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8ce13bda63c49bb" /><Relationship Type="http://schemas.openxmlformats.org/officeDocument/2006/relationships/notesSlide" Target="/ppt/notesSlides/notesSlide11.xml" Id="R79ddb483b15e4a8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044186cfeb4b05" /><Relationship Type="http://schemas.openxmlformats.org/officeDocument/2006/relationships/notesSlide" Target="/ppt/notesSlides/notesSlide12.xml" Id="R53af827bfdec47d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68a19d93664d73" /><Relationship Type="http://schemas.openxmlformats.org/officeDocument/2006/relationships/notesSlide" Target="/ppt/notesSlides/notesSlide13.xml" Id="R3aecec3a763d4b7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e2910546d7492c" /><Relationship Type="http://schemas.openxmlformats.org/officeDocument/2006/relationships/notesSlide" Target="/ppt/notesSlides/notesSlide14.xml" Id="R62d12ad644bb487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ffc2be180cb43a5" /><Relationship Type="http://schemas.openxmlformats.org/officeDocument/2006/relationships/notesSlide" Target="/ppt/notesSlides/notesSlide15.xml" Id="R119be14ca0544464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980e5906a3489c" /><Relationship Type="http://schemas.openxmlformats.org/officeDocument/2006/relationships/notesSlide" Target="/ppt/notesSlides/notesSlide16.xml" Id="R655889170d8f419c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283da6b9ad4ddb" /><Relationship Type="http://schemas.openxmlformats.org/officeDocument/2006/relationships/notesSlide" Target="/ppt/notesSlides/notesSlide17.xml" Id="Rfe5f0a2ee7a047b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3e0d54ba62462c" /><Relationship Type="http://schemas.openxmlformats.org/officeDocument/2006/relationships/notesSlide" Target="/ppt/notesSlides/notesSlide18.xml" Id="R043f53b524644b38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7bd86003cd477e" /><Relationship Type="http://schemas.openxmlformats.org/officeDocument/2006/relationships/image" Target="/ppt/media/image3.png" Id="Rf0f91b3ef9a6440a" /><Relationship Type="http://schemas.openxmlformats.org/officeDocument/2006/relationships/notesSlide" Target="/ppt/notesSlides/notesSlide19.xml" Id="R8c38f4fd53194382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373041c9bb43db" /><Relationship Type="http://schemas.openxmlformats.org/officeDocument/2006/relationships/notesSlide" Target="/ppt/notesSlides/notesSlide20.xml" Id="Rb9195ca68dd2426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f7e4807fcb54e81" /><Relationship Type="http://schemas.openxmlformats.org/officeDocument/2006/relationships/notesSlide" Target="/ppt/notesSlides/notesSlide21.xml" Id="R7adfceb49cf446a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8b81d4de26c4b90" /><Relationship Type="http://schemas.openxmlformats.org/officeDocument/2006/relationships/hyperlink" Target="https://www.ukr.radio/prog.html?id=660" TargetMode="External" Id="R11264cc8657f430d" /><Relationship Type="http://schemas.openxmlformats.org/officeDocument/2006/relationships/notesSlide" Target="/ppt/notesSlides/notesSlide22.xml" Id="R439d2f41ef9c406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7cf7867cf1411d" /><Relationship Type="http://schemas.openxmlformats.org/officeDocument/2006/relationships/image" Target="/ppt/media/image4.png" Id="R8177ba7fe20349e1" /><Relationship Type="http://schemas.openxmlformats.org/officeDocument/2006/relationships/notesSlide" Target="/ppt/notesSlides/notesSlide23.xml" Id="Rda51bdd8b544479a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d4497602a64107" /><Relationship Type="http://schemas.openxmlformats.org/officeDocument/2006/relationships/hyperlink" Target="https://mova-ombudsman.gov.ua/news/27-zhovtnia-den-ukrainskoi-pysemnosti-ta-movy" TargetMode="External" Id="Re2f380f2f48b4c61" /><Relationship Type="http://schemas.openxmlformats.org/officeDocument/2006/relationships/hyperlink" Target="https://www.nbuv.gov.ua/node/4273" TargetMode="External" Id="R27007a6ccc3d46d6" /><Relationship Type="http://schemas.openxmlformats.org/officeDocument/2006/relationships/hyperlink" Target="https://uinp.gov.ua/istorychnyy-kalendar/traven/30/1876-emskyy-ukaz" TargetMode="External" Id="Re258eef2f8334b32" /><Relationship Type="http://schemas.openxmlformats.org/officeDocument/2006/relationships/hyperlink" Target="https://mon.gov.ua/static-objects/mon/sites/1/zagalna%20serednya/Pravopys.2019/ukrayinskii-pravopis-oficiine-vidannia-2026.pdf" TargetMode="External" Id="R3db2d98171a94a10" /><Relationship Type="http://schemas.openxmlformats.org/officeDocument/2006/relationships/hyperlink" Target="https://www.ukr.radio/prog.html?id=660" TargetMode="External" Id="R7d7aadc76f2245f8" /><Relationship Type="http://schemas.openxmlformats.org/officeDocument/2006/relationships/notesSlide" Target="/ppt/notesSlides/notesSlide24.xml" Id="Re15b4770e828472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2D9179-26CE-408A-9B48-576D0383369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5ed381453eb4103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FA199089-BADE-4684-A9E4-27F934771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01">
            <a:extLst xmlns:a="http://schemas.openxmlformats.org/drawingml/2006/main">
              <a:ext uri="{FF2B5EF4-FFF2-40B4-BE49-F238E27FC236}">
                <a16:creationId xmlns:a16="http://schemas.microsoft.com/office/drawing/2014/main" id="{9D107BAB-7818-43B4-9604-94B660AC0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4" name="27 жовтня">
            <a:extLst xmlns:a="http://schemas.openxmlformats.org/drawingml/2006/main">
              <a:ext uri="{FF2B5EF4-FFF2-40B4-BE49-F238E27FC236}">
                <a16:creationId xmlns:a16="http://schemas.microsoft.com/office/drawing/2014/main" id="{09E825AD-717F-4545-A105-5F846FEFE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04850"/>
            <a:ext cx="5810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2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27 жовтня</a:t>
            </a:r>
          </a:p>
        </p:txBody>
      </p:sp>
      <p:sp>
        <p:nvSpPr>
          <p:cNvPr id="5" name="cover-heading">
            <a:extLst xmlns:a="http://schemas.openxmlformats.org/drawingml/2006/main">
              <a:ext uri="{FF2B5EF4-FFF2-40B4-BE49-F238E27FC236}">
                <a16:creationId xmlns:a16="http://schemas.microsoft.com/office/drawing/2014/main" id="{DC0D37C5-B1A5-442A-B435-81CF98371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04975"/>
            <a:ext cx="6172200" cy="2647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1">
                <a:solidFill>
                  <a:srgbClr val="102B5B"/>
                </a:solidFill>
                <a:latin typeface="DejaVu Serif"/>
                <a:ea typeface="DejaVu Serif"/>
                <a:cs typeface="DejaVu Serif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350" b="1">
                <a:solidFill>
                  <a:srgbClr val="102B5B"/>
                </a:solidFill>
                <a:latin typeface="DejaVu Serif"/>
                <a:ea typeface="DejaVu Serif"/>
                <a:cs typeface="DejaVu Serif"/>
              </a:defRPr>
            </a:pPr>
            <a:r>
              <a:rPr sz="4350" b="1">
                <a:solidFill>
                  <a:srgbClr val="102B5B"/>
                </a:solidFill>
                <a:latin typeface="DejaVu Serif"/>
                <a:ea typeface="DejaVu Serif"/>
                <a:cs typeface="DejaVu Serif"/>
              </a:rPr>
              <a:t>День української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4350" b="1">
                <a:solidFill>
                  <a:srgbClr val="102B5B"/>
                </a:solidFill>
                <a:latin typeface="DejaVu Serif"/>
                <a:ea typeface="DejaVu Serif"/>
                <a:cs typeface="DejaVu Serif"/>
              </a:defRPr>
            </a:pPr>
            <a:r>
              <a:rPr sz="4350" b="1">
                <a:solidFill>
                  <a:srgbClr val="102B5B"/>
                </a:solidFill>
                <a:latin typeface="DejaVu Serif"/>
                <a:ea typeface="DejaVu Serif"/>
                <a:cs typeface="DejaVu Serif"/>
              </a:rPr>
              <a:t>писемності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4350" b="1">
                <a:solidFill>
                  <a:srgbClr val="102B5B"/>
                </a:solidFill>
                <a:latin typeface="DejaVu Serif"/>
                <a:ea typeface="DejaVu Serif"/>
                <a:cs typeface="DejaVu Serif"/>
              </a:defRPr>
            </a:pPr>
            <a:r>
              <a:rPr sz="4350" b="1">
                <a:solidFill>
                  <a:srgbClr val="102B5B"/>
                </a:solidFill>
                <a:latin typeface="DejaVu Serif"/>
                <a:ea typeface="DejaVu Serif"/>
                <a:cs typeface="DejaVu Serif"/>
              </a:rPr>
              <a:t>та мови</a:t>
            </a:r>
          </a:p>
        </p:txBody>
      </p:sp>
      <p:sp>
        <p:nvSpPr>
          <p:cNvPr id="6" name="Історія слова та мовні відкриття">
            <a:extLst xmlns:a="http://schemas.openxmlformats.org/drawingml/2006/main">
              <a:ext uri="{FF2B5EF4-FFF2-40B4-BE49-F238E27FC236}">
                <a16:creationId xmlns:a16="http://schemas.microsoft.com/office/drawing/2014/main" id="{1E4A3193-7741-4558-B3C9-62C3070CB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33950"/>
            <a:ext cx="59531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02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Історія слова та мовні відкриття</a:t>
            </a:r>
          </a:p>
        </p:txBody>
      </p:sp>
    </p:spTree>
    <p:extLst>
      <p:ext uri="{BB962C8B-B14F-4D97-AF65-F5344CB8AC3E}">
        <p14:creationId xmlns:p14="http://schemas.microsoft.com/office/powerpoint/2010/main" val="84375931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102B5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1FF9AA-D78A-438D-8520-2CB5B5527BC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2743561169e44f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0FBFBA2B-28B2-4E53-959A-720AFA986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Моє українське слово</a:t>
            </a:r>
          </a:p>
        </p:txBody>
      </p:sp>
      <p:sp>
        <p:nvSpPr>
          <p:cNvPr id="3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15549123-04ED-408C-94B1-65E60B93B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4" name="02">
            <a:extLst xmlns:a="http://schemas.openxmlformats.org/drawingml/2006/main">
              <a:ext uri="{FF2B5EF4-FFF2-40B4-BE49-F238E27FC236}">
                <a16:creationId xmlns:a16="http://schemas.microsoft.com/office/drawing/2014/main" id="{F6F8EE7D-C12C-48A8-8AC0-3B9737F86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Яке слово тобі подобається?">
            <a:extLst xmlns:a="http://schemas.openxmlformats.org/drawingml/2006/main">
              <a:ext uri="{FF2B5EF4-FFF2-40B4-BE49-F238E27FC236}">
                <a16:creationId xmlns:a16="http://schemas.microsoft.com/office/drawing/2014/main" id="{42185B78-779C-4959-AE64-66B606E64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24075"/>
            <a:ext cx="8001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650" b="1">
                <a:solidFill>
                  <a:srgbClr val="F5F0E5"/>
                </a:solidFill>
                <a:latin typeface="DejaVu Serif"/>
                <a:ea typeface="DejaVu Serif"/>
                <a:cs typeface="DejaVu Serif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650" b="1">
                <a:solidFill>
                  <a:srgbClr val="F5F0E5"/>
                </a:solidFill>
                <a:latin typeface="DejaVu Serif"/>
                <a:ea typeface="DejaVu Serif"/>
                <a:cs typeface="DejaVu Serif"/>
              </a:defRPr>
            </a:pPr>
            <a:r>
              <a:rPr sz="4650" b="1">
                <a:solidFill>
                  <a:srgbClr val="F5F0E5"/>
                </a:solidFill>
                <a:latin typeface="DejaVu Serif"/>
                <a:ea typeface="DejaVu Serif"/>
                <a:cs typeface="DejaVu Serif"/>
              </a:rPr>
              <a:t>Яке слово тобі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4650" b="1">
                <a:solidFill>
                  <a:srgbClr val="F5F0E5"/>
                </a:solidFill>
                <a:latin typeface="DejaVu Serif"/>
                <a:ea typeface="DejaVu Serif"/>
                <a:cs typeface="DejaVu Serif"/>
              </a:defRPr>
            </a:pPr>
            <a:r>
              <a:rPr sz="4650" b="1">
                <a:solidFill>
                  <a:srgbClr val="F5F0E5"/>
                </a:solidFill>
                <a:latin typeface="DejaVu Serif"/>
                <a:ea typeface="DejaVu Serif"/>
                <a:cs typeface="DejaVu Serif"/>
              </a:rPr>
              <a:t>подобається?</a:t>
            </a:r>
          </a:p>
        </p:txBody>
      </p:sp>
      <p:sp>
        <p:nvSpPr>
          <p:cNvPr id="6" name="Назви його й поясни свій вибір одним реченням.">
            <a:extLst xmlns:a="http://schemas.openxmlformats.org/drawingml/2006/main">
              <a:ext uri="{FF2B5EF4-FFF2-40B4-BE49-F238E27FC236}">
                <a16:creationId xmlns:a16="http://schemas.microsoft.com/office/drawing/2014/main" id="{6A3B78DF-4A2C-473F-8DD4-AF505948D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0"/>
            <a:ext cx="6953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250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Назви його й поясни свій вибір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250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одним реченням.</a:t>
            </a:r>
          </a:p>
        </p:txBody>
      </p:sp>
    </p:spTree>
    <p:extLst>
      <p:ext uri="{BB962C8B-B14F-4D97-AF65-F5344CB8AC3E}">
        <p14:creationId xmlns:p14="http://schemas.microsoft.com/office/powerpoint/2010/main" val="166869013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4CCFBA2A-96B3-4AB5-939D-4D87130A3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Дата свята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FCACDD5D-9C43-49A3-A9EA-1C0572ED9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03">
            <a:extLst xmlns:a="http://schemas.openxmlformats.org/drawingml/2006/main">
              <a:ext uri="{FF2B5EF4-FFF2-40B4-BE49-F238E27FC236}">
                <a16:creationId xmlns:a16="http://schemas.microsoft.com/office/drawing/2014/main" id="{72C0FD99-4745-41C7-87C2-589E09D1D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4" name="27">
            <a:extLst xmlns:a="http://schemas.openxmlformats.org/drawingml/2006/main">
              <a:ext uri="{FF2B5EF4-FFF2-40B4-BE49-F238E27FC236}">
                <a16:creationId xmlns:a16="http://schemas.microsoft.com/office/drawing/2014/main" id="{0AE42F92-B636-425D-BC53-A0556137A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38100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150" b="1">
                <a:solidFill>
                  <a:srgbClr val="1D4E99"/>
                </a:solidFill>
                <a:latin typeface="DejaVu Serif"/>
                <a:ea typeface="DejaVu Serif"/>
                <a:cs typeface="DejaVu Serif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5150" b="1">
                <a:solidFill>
                  <a:srgbClr val="1D4E99"/>
                </a:solidFill>
                <a:latin typeface="DejaVu Serif"/>
                <a:ea typeface="DejaVu Serif"/>
                <a:cs typeface="DejaVu Serif"/>
              </a:defRPr>
            </a:pPr>
            <a:r>
              <a:rPr sz="15150" b="1">
                <a:solidFill>
                  <a:srgbClr val="1D4E99"/>
                </a:solidFill>
                <a:latin typeface="DejaVu Serif"/>
                <a:ea typeface="DejaVu Serif"/>
                <a:cs typeface="DejaVu Serif"/>
              </a:rPr>
              <a:t>27</a:t>
            </a:r>
          </a:p>
        </p:txBody>
      </p:sp>
      <p:sp>
        <p:nvSpPr>
          <p:cNvPr id="5" name="жовтня">
            <a:extLst xmlns:a="http://schemas.openxmlformats.org/drawingml/2006/main">
              <a:ext uri="{FF2B5EF4-FFF2-40B4-BE49-F238E27FC236}">
                <a16:creationId xmlns:a16="http://schemas.microsoft.com/office/drawing/2014/main" id="{E647095B-1B3C-404D-8461-0D0FE7A53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67250"/>
            <a:ext cx="4286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7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7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75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жовтня</a:t>
            </a:r>
          </a:p>
        </p:txBody>
      </p:sp>
      <p:sp>
        <p:nvSpPr>
          <p:cNvPr id="6" name="День української писемності та мови">
            <a:extLst xmlns:a="http://schemas.openxmlformats.org/drawingml/2006/main">
              <a:ext uri="{FF2B5EF4-FFF2-40B4-BE49-F238E27FC236}">
                <a16:creationId xmlns:a16="http://schemas.microsoft.com/office/drawing/2014/main" id="{8C8D5C5B-515E-468C-B9D5-49246292B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276475"/>
            <a:ext cx="5810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25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225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День української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3225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писемності та мови</a:t>
            </a:r>
          </a:p>
        </p:txBody>
      </p:sp>
      <p:sp>
        <p:nvSpPr>
          <p:cNvPr id="7" name="З 2023 року свято має цю дату. Раніше його відзнач">
            <a:extLst xmlns:a="http://schemas.openxmlformats.org/drawingml/2006/main">
              <a:ext uri="{FF2B5EF4-FFF2-40B4-BE49-F238E27FC236}">
                <a16:creationId xmlns:a16="http://schemas.microsoft.com/office/drawing/2014/main" id="{02E3F865-3D42-4811-8BA8-E822A7F2C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4019550"/>
            <a:ext cx="5524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З 2023 року свято має цю дату.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Раніше його відзначали 9 листопада.</a:t>
            </a:r>
          </a:p>
        </p:txBody>
      </p:sp>
    </p:spTree>
    <p:extLst>
      <p:ext uri="{BB962C8B-B14F-4D97-AF65-F5344CB8AC3E}">
        <p14:creationId xmlns:p14="http://schemas.microsoft.com/office/powerpoint/2010/main" val="65512881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007C3D86-B614-4E3D-A415-8507F12D4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Нестор і літописна традиція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1178A843-34A1-4953-86A2-71D7E7A3C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04">
            <a:extLst xmlns:a="http://schemas.openxmlformats.org/drawingml/2006/main">
              <a:ext uri="{FF2B5EF4-FFF2-40B4-BE49-F238E27FC236}">
                <a16:creationId xmlns:a16="http://schemas.microsoft.com/office/drawing/2014/main" id="{44CB019F-520D-4D11-914D-4B30F0603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4" name="Літопис">
            <a:extLst xmlns:a="http://schemas.openxmlformats.org/drawingml/2006/main">
              <a:ext uri="{FF2B5EF4-FFF2-40B4-BE49-F238E27FC236}">
                <a16:creationId xmlns:a16="http://schemas.microsoft.com/office/drawing/2014/main" id="{6F294860-9039-454D-A1E3-551A26F62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10287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850" b="1">
                <a:solidFill>
                  <a:srgbClr val="1D4E99"/>
                </a:solidFill>
                <a:latin typeface="DejaVu Serif"/>
                <a:ea typeface="DejaVu Serif"/>
                <a:cs typeface="DejaVu Serif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5850" b="1">
                <a:solidFill>
                  <a:srgbClr val="1D4E99"/>
                </a:solidFill>
                <a:latin typeface="DejaVu Serif"/>
                <a:ea typeface="DejaVu Serif"/>
                <a:cs typeface="DejaVu Serif"/>
              </a:defRPr>
            </a:pPr>
            <a:r>
              <a:rPr sz="5850" b="1">
                <a:solidFill>
                  <a:srgbClr val="1D4E99"/>
                </a:solidFill>
                <a:latin typeface="DejaVu Serif"/>
                <a:ea typeface="DejaVu Serif"/>
                <a:cs typeface="DejaVu Serif"/>
              </a:rPr>
              <a:t>Літопис</a:t>
            </a:r>
          </a:p>
        </p:txBody>
      </p:sp>
      <p:sp>
        <p:nvSpPr>
          <p:cNvPr id="5" name="Запис подій за роками">
            <a:extLst xmlns:a="http://schemas.openxmlformats.org/drawingml/2006/main">
              <a:ext uri="{FF2B5EF4-FFF2-40B4-BE49-F238E27FC236}">
                <a16:creationId xmlns:a16="http://schemas.microsoft.com/office/drawing/2014/main" id="{BC54AA78-B002-422E-8853-78D7180BE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19450"/>
            <a:ext cx="10287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925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Запис подій за роками</a:t>
            </a:r>
          </a:p>
        </p:txBody>
      </p:sp>
      <p:sp>
        <p:nvSpPr>
          <p:cNvPr id="6" name="Нестор був ченцем і літописцем. З його ім’ям пов’я">
            <a:extLst xmlns:a="http://schemas.openxmlformats.org/drawingml/2006/main">
              <a:ext uri="{FF2B5EF4-FFF2-40B4-BE49-F238E27FC236}">
                <a16:creationId xmlns:a16="http://schemas.microsoft.com/office/drawing/2014/main" id="{39C3676E-0DB7-4761-8CD9-9B543563A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95775"/>
            <a:ext cx="10668000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250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Нестор був ченцем і літописцем.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250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З його ім’ям пов’язують «Повість минулих літ»,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250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важливу пам’ятку писемності Русі.</a:t>
            </a:r>
          </a:p>
        </p:txBody>
      </p:sp>
    </p:spTree>
    <p:extLst>
      <p:ext uri="{BB962C8B-B14F-4D97-AF65-F5344CB8AC3E}">
        <p14:creationId xmlns:p14="http://schemas.microsoft.com/office/powerpoint/2010/main" val="144567453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9C2B71A6-C984-40F8-8446-2C8C8B9A1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Книги, які варто пам’ятати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8583226E-39AD-4FFC-A0BD-B3773F5E7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05">
            <a:extLst xmlns:a="http://schemas.openxmlformats.org/drawingml/2006/main">
              <a:ext uri="{FF2B5EF4-FFF2-40B4-BE49-F238E27FC236}">
                <a16:creationId xmlns:a16="http://schemas.microsoft.com/office/drawing/2014/main" id="{29CA14D7-E9C9-4F54-8572-F3AA970AA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4" name="1574">
            <a:extLst xmlns:a="http://schemas.openxmlformats.org/drawingml/2006/main">
              <a:ext uri="{FF2B5EF4-FFF2-40B4-BE49-F238E27FC236}">
                <a16:creationId xmlns:a16="http://schemas.microsoft.com/office/drawing/2014/main" id="{FD48425A-60AE-4D24-9E81-49EF9646F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323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D4E99"/>
                </a:solidFill>
                <a:latin typeface="DejaVu Serif"/>
                <a:ea typeface="DejaVu Serif"/>
                <a:cs typeface="DejaVu Serif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5250" b="1">
                <a:solidFill>
                  <a:srgbClr val="1D4E99"/>
                </a:solidFill>
                <a:latin typeface="DejaVu Serif"/>
                <a:ea typeface="DejaVu Serif"/>
                <a:cs typeface="DejaVu Serif"/>
              </a:defRPr>
            </a:pPr>
            <a:r>
              <a:rPr sz="5250" b="1">
                <a:solidFill>
                  <a:srgbClr val="1D4E99"/>
                </a:solidFill>
                <a:latin typeface="DejaVu Serif"/>
                <a:ea typeface="DejaVu Serif"/>
                <a:cs typeface="DejaVu Serif"/>
              </a:rPr>
              <a:t>1574</a:t>
            </a:r>
          </a:p>
        </p:txBody>
      </p:sp>
      <p:sp>
        <p:nvSpPr>
          <p:cNvPr id="5" name="«Апостол» і «Буквар»">
            <a:extLst xmlns:a="http://schemas.openxmlformats.org/drawingml/2006/main">
              <a:ext uri="{FF2B5EF4-FFF2-40B4-BE49-F238E27FC236}">
                <a16:creationId xmlns:a16="http://schemas.microsoft.com/office/drawing/2014/main" id="{09B236C6-9353-4FC0-8D60-CE20EB642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57575"/>
            <a:ext cx="31623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0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«Апостол»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70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і «Буквар»</a:t>
            </a:r>
          </a:p>
        </p:txBody>
      </p:sp>
      <p:sp>
        <p:nvSpPr>
          <p:cNvPr id="6" name="Львівські видання Івана Федоровича">
            <a:extLst xmlns:a="http://schemas.openxmlformats.org/drawingml/2006/main">
              <a:ext uri="{FF2B5EF4-FFF2-40B4-BE49-F238E27FC236}">
                <a16:creationId xmlns:a16="http://schemas.microsoft.com/office/drawing/2014/main" id="{2BD3EF02-9F60-4D2C-9C25-10D4D580F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62525"/>
            <a:ext cx="323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Львівські видання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Івана Федоровича</a:t>
            </a:r>
          </a:p>
        </p:txBody>
      </p:sp>
      <p:sp>
        <p:nvSpPr>
          <p:cNvPr id="7" name="1798">
            <a:extLst xmlns:a="http://schemas.openxmlformats.org/drawingml/2006/main">
              <a:ext uri="{FF2B5EF4-FFF2-40B4-BE49-F238E27FC236}">
                <a16:creationId xmlns:a16="http://schemas.microsoft.com/office/drawing/2014/main" id="{1935A38C-CA4D-4323-ABD8-11D0031A0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114550"/>
            <a:ext cx="323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D4E99"/>
                </a:solidFill>
                <a:latin typeface="DejaVu Serif"/>
                <a:ea typeface="DejaVu Serif"/>
                <a:cs typeface="DejaVu Serif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5250" b="1">
                <a:solidFill>
                  <a:srgbClr val="1D4E99"/>
                </a:solidFill>
                <a:latin typeface="DejaVu Serif"/>
                <a:ea typeface="DejaVu Serif"/>
                <a:cs typeface="DejaVu Serif"/>
              </a:defRPr>
            </a:pPr>
            <a:r>
              <a:rPr sz="5250" b="1">
                <a:solidFill>
                  <a:srgbClr val="1D4E99"/>
                </a:solidFill>
                <a:latin typeface="DejaVu Serif"/>
                <a:ea typeface="DejaVu Serif"/>
                <a:cs typeface="DejaVu Serif"/>
              </a:rPr>
              <a:t>1798</a:t>
            </a:r>
          </a:p>
        </p:txBody>
      </p:sp>
      <p:sp>
        <p:nvSpPr>
          <p:cNvPr id="8" name="«Енеїда»">
            <a:extLst xmlns:a="http://schemas.openxmlformats.org/drawingml/2006/main">
              <a:ext uri="{FF2B5EF4-FFF2-40B4-BE49-F238E27FC236}">
                <a16:creationId xmlns:a16="http://schemas.microsoft.com/office/drawing/2014/main" id="{5985C721-0838-45EA-B033-315AFDED1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457575"/>
            <a:ext cx="31623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0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«Енеїда»</a:t>
            </a:r>
          </a:p>
        </p:txBody>
      </p:sp>
      <p:sp>
        <p:nvSpPr>
          <p:cNvPr id="9" name="Перші три частини поеми Котляревського">
            <a:extLst xmlns:a="http://schemas.openxmlformats.org/drawingml/2006/main">
              <a:ext uri="{FF2B5EF4-FFF2-40B4-BE49-F238E27FC236}">
                <a16:creationId xmlns:a16="http://schemas.microsoft.com/office/drawing/2014/main" id="{75DD4F77-69F6-4E8A-8F10-BFD594AF3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4962525"/>
            <a:ext cx="323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Перші три частини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поеми Котляревського</a:t>
            </a:r>
          </a:p>
        </p:txBody>
      </p:sp>
      <p:sp>
        <p:nvSpPr>
          <p:cNvPr id="10" name="1840">
            <a:extLst xmlns:a="http://schemas.openxmlformats.org/drawingml/2006/main">
              <a:ext uri="{FF2B5EF4-FFF2-40B4-BE49-F238E27FC236}">
                <a16:creationId xmlns:a16="http://schemas.microsoft.com/office/drawing/2014/main" id="{909B6D4C-9365-4B84-9C8D-42C292495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2114550"/>
            <a:ext cx="323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D4E99"/>
                </a:solidFill>
                <a:latin typeface="DejaVu Serif"/>
                <a:ea typeface="DejaVu Serif"/>
                <a:cs typeface="DejaVu Serif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5250" b="1">
                <a:solidFill>
                  <a:srgbClr val="1D4E99"/>
                </a:solidFill>
                <a:latin typeface="DejaVu Serif"/>
                <a:ea typeface="DejaVu Serif"/>
                <a:cs typeface="DejaVu Serif"/>
              </a:defRPr>
            </a:pPr>
            <a:r>
              <a:rPr sz="5250" b="1">
                <a:solidFill>
                  <a:srgbClr val="1D4E99"/>
                </a:solidFill>
                <a:latin typeface="DejaVu Serif"/>
                <a:ea typeface="DejaVu Serif"/>
                <a:cs typeface="DejaVu Serif"/>
              </a:rPr>
              <a:t>1840</a:t>
            </a:r>
          </a:p>
        </p:txBody>
      </p:sp>
      <p:sp>
        <p:nvSpPr>
          <p:cNvPr id="11" name="«Кобзар»">
            <a:extLst xmlns:a="http://schemas.openxmlformats.org/drawingml/2006/main">
              <a:ext uri="{FF2B5EF4-FFF2-40B4-BE49-F238E27FC236}">
                <a16:creationId xmlns:a16="http://schemas.microsoft.com/office/drawing/2014/main" id="{9F3CADF6-EB70-47FA-8251-B6990EC58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3457575"/>
            <a:ext cx="31623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0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«Кобзар»</a:t>
            </a:r>
          </a:p>
        </p:txBody>
      </p:sp>
      <p:sp>
        <p:nvSpPr>
          <p:cNvPr id="12" name="Перша збірка поезій Тараса Шевченка">
            <a:extLst xmlns:a="http://schemas.openxmlformats.org/drawingml/2006/main">
              <a:ext uri="{FF2B5EF4-FFF2-40B4-BE49-F238E27FC236}">
                <a16:creationId xmlns:a16="http://schemas.microsoft.com/office/drawing/2014/main" id="{E6235F6A-DEF2-44D6-8BE2-B2BBB756F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53425" y="4962525"/>
            <a:ext cx="323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Перша збірка поезій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Тараса Шевченка</a:t>
            </a:r>
          </a:p>
        </p:txBody>
      </p:sp>
    </p:spTree>
    <p:extLst>
      <p:ext uri="{BB962C8B-B14F-4D97-AF65-F5344CB8AC3E}">
        <p14:creationId xmlns:p14="http://schemas.microsoft.com/office/powerpoint/2010/main" val="127199653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102B5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CE69CC0B-6BB3-450A-9535-DF613B978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Заборони українського слова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B258A32D-54ED-4A5D-8FEA-1D42D42E8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06">
            <a:extLst xmlns:a="http://schemas.openxmlformats.org/drawingml/2006/main">
              <a:ext uri="{FF2B5EF4-FFF2-40B4-BE49-F238E27FC236}">
                <a16:creationId xmlns:a16="http://schemas.microsoft.com/office/drawing/2014/main" id="{6F8838E7-C086-47D8-ABAF-644CFF232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4" name="1863">
            <a:extLst xmlns:a="http://schemas.openxmlformats.org/drawingml/2006/main">
              <a:ext uri="{FF2B5EF4-FFF2-40B4-BE49-F238E27FC236}">
                <a16:creationId xmlns:a16="http://schemas.microsoft.com/office/drawing/2014/main" id="{EFE8A5F9-EED8-46BE-8AE0-2C3FE4CF9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2571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550" b="1">
                <a:solidFill>
                  <a:srgbClr val="F1D565"/>
                </a:solidFill>
                <a:latin typeface="DejaVu Serif"/>
                <a:ea typeface="DejaVu Serif"/>
                <a:cs typeface="DejaVu Serif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5550" b="1">
                <a:solidFill>
                  <a:srgbClr val="F1D565"/>
                </a:solidFill>
                <a:latin typeface="DejaVu Serif"/>
                <a:ea typeface="DejaVu Serif"/>
                <a:cs typeface="DejaVu Serif"/>
              </a:defRPr>
            </a:pPr>
            <a:r>
              <a:rPr sz="5550" b="1">
                <a:solidFill>
                  <a:srgbClr val="F1D565"/>
                </a:solidFill>
                <a:latin typeface="DejaVu Serif"/>
                <a:ea typeface="DejaVu Serif"/>
                <a:cs typeface="DejaVu Serif"/>
              </a:rPr>
              <a:t>1863</a:t>
            </a:r>
          </a:p>
        </p:txBody>
      </p:sp>
      <p:sp>
        <p:nvSpPr>
          <p:cNvPr id="5" name="Валуєвський циркуляр">
            <a:extLst xmlns:a="http://schemas.openxmlformats.org/drawingml/2006/main">
              <a:ext uri="{FF2B5EF4-FFF2-40B4-BE49-F238E27FC236}">
                <a16:creationId xmlns:a16="http://schemas.microsoft.com/office/drawing/2014/main" id="{BE54037B-8D0D-48C3-B1DE-904F7E52D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219325"/>
            <a:ext cx="7620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550" b="1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Валуєвський циркуляр</a:t>
            </a:r>
          </a:p>
        </p:txBody>
      </p:sp>
      <p:sp>
        <p:nvSpPr>
          <p:cNvPr id="6" name="Обмеження друку українських навчальних, наукових і">
            <a:extLst xmlns:a="http://schemas.openxmlformats.org/drawingml/2006/main">
              <a:ext uri="{FF2B5EF4-FFF2-40B4-BE49-F238E27FC236}">
                <a16:creationId xmlns:a16="http://schemas.microsoft.com/office/drawing/2014/main" id="{9F5B1B0B-2F82-4E45-AB8B-9A4A0935A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2962275"/>
            <a:ext cx="7620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Обмеження друку українських навчальних,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наукових і релігійних книжок.</a:t>
            </a:r>
          </a:p>
        </p:txBody>
      </p:sp>
      <p:sp>
        <p:nvSpPr>
          <p:cNvPr id="7" name="1876">
            <a:extLst xmlns:a="http://schemas.openxmlformats.org/drawingml/2006/main">
              <a:ext uri="{FF2B5EF4-FFF2-40B4-BE49-F238E27FC236}">
                <a16:creationId xmlns:a16="http://schemas.microsoft.com/office/drawing/2014/main" id="{9678CC1C-A4C0-49CB-9866-CEEBC4FE5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48150"/>
            <a:ext cx="2571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550" b="1">
                <a:solidFill>
                  <a:srgbClr val="F1D565"/>
                </a:solidFill>
                <a:latin typeface="DejaVu Serif"/>
                <a:ea typeface="DejaVu Serif"/>
                <a:cs typeface="DejaVu Serif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5550" b="1">
                <a:solidFill>
                  <a:srgbClr val="F1D565"/>
                </a:solidFill>
                <a:latin typeface="DejaVu Serif"/>
                <a:ea typeface="DejaVu Serif"/>
                <a:cs typeface="DejaVu Serif"/>
              </a:defRPr>
            </a:pPr>
            <a:r>
              <a:rPr sz="5550" b="1">
                <a:solidFill>
                  <a:srgbClr val="F1D565"/>
                </a:solidFill>
                <a:latin typeface="DejaVu Serif"/>
                <a:ea typeface="DejaVu Serif"/>
                <a:cs typeface="DejaVu Serif"/>
              </a:rPr>
              <a:t>1876</a:t>
            </a:r>
          </a:p>
        </p:txBody>
      </p:sp>
      <p:sp>
        <p:nvSpPr>
          <p:cNvPr id="8" name="Емський указ">
            <a:extLst xmlns:a="http://schemas.openxmlformats.org/drawingml/2006/main">
              <a:ext uri="{FF2B5EF4-FFF2-40B4-BE49-F238E27FC236}">
                <a16:creationId xmlns:a16="http://schemas.microsoft.com/office/drawing/2014/main" id="{E71AB325-72B0-4000-9CC4-56893B2E8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4314825"/>
            <a:ext cx="7620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550" b="1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Емський указ</a:t>
            </a:r>
          </a:p>
        </p:txBody>
      </p:sp>
      <p:sp>
        <p:nvSpPr>
          <p:cNvPr id="9" name="Нові обмеження друку, ввезення книжок і використан">
            <a:extLst xmlns:a="http://schemas.openxmlformats.org/drawingml/2006/main">
              <a:ext uri="{FF2B5EF4-FFF2-40B4-BE49-F238E27FC236}">
                <a16:creationId xmlns:a16="http://schemas.microsoft.com/office/drawing/2014/main" id="{426D555F-B10F-4554-AFD5-1B08F6CEB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3800" y="5057775"/>
            <a:ext cx="76200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Нові обмеження друку, ввезення книжок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і використання мови на сцені.</a:t>
            </a:r>
          </a:p>
        </p:txBody>
      </p:sp>
    </p:spTree>
    <p:extLst>
      <p:ext uri="{BB962C8B-B14F-4D97-AF65-F5344CB8AC3E}">
        <p14:creationId xmlns:p14="http://schemas.microsoft.com/office/powerpoint/2010/main" val="49779123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EF5E42B2-F77E-40D1-90DE-06DE4A4F0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Українська сьогодні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0DB20E36-2865-47F9-9F21-4ECA5434C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07">
            <a:extLst xmlns:a="http://schemas.openxmlformats.org/drawingml/2006/main">
              <a:ext uri="{FF2B5EF4-FFF2-40B4-BE49-F238E27FC236}">
                <a16:creationId xmlns:a16="http://schemas.microsoft.com/office/drawing/2014/main" id="{C84B91CE-33F4-4781-AD20-18B95FD34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4" name="У твоєму житті">
            <a:extLst xmlns:a="http://schemas.openxmlformats.org/drawingml/2006/main">
              <a:ext uri="{FF2B5EF4-FFF2-40B4-BE49-F238E27FC236}">
                <a16:creationId xmlns:a16="http://schemas.microsoft.com/office/drawing/2014/main" id="{6F33AD58-F765-4FA7-AE95-6CF5C71D9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66900"/>
            <a:ext cx="10572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350" b="1">
                <a:solidFill>
                  <a:srgbClr val="1D4E99"/>
                </a:solidFill>
                <a:latin typeface="DejaVu Serif"/>
                <a:ea typeface="DejaVu Serif"/>
                <a:cs typeface="DejaVu Serif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350" b="1">
                <a:solidFill>
                  <a:srgbClr val="1D4E99"/>
                </a:solidFill>
                <a:latin typeface="DejaVu Serif"/>
                <a:ea typeface="DejaVu Serif"/>
                <a:cs typeface="DejaVu Serif"/>
              </a:defRPr>
            </a:pPr>
            <a:r>
              <a:rPr sz="4350" b="1">
                <a:solidFill>
                  <a:srgbClr val="1D4E99"/>
                </a:solidFill>
                <a:latin typeface="DejaVu Serif"/>
                <a:ea typeface="DejaVu Serif"/>
                <a:cs typeface="DejaVu Serif"/>
              </a:rPr>
              <a:t>У твоєму житті</a:t>
            </a:r>
          </a:p>
        </p:txBody>
      </p:sp>
      <p:sp>
        <p:nvSpPr>
          <p:cNvPr id="5" name="У книжках і музиці У науці та відеоіграх У відео, ">
            <a:extLst xmlns:a="http://schemas.openxmlformats.org/drawingml/2006/main">
              <a:ext uri="{FF2B5EF4-FFF2-40B4-BE49-F238E27FC236}">
                <a16:creationId xmlns:a16="http://schemas.microsoft.com/office/drawing/2014/main" id="{71DCCEBA-8033-417F-9BC9-70E9753AF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24200"/>
            <a:ext cx="105727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77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У книжках і музиці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7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77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У науці та відеоіграх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7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77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У відео, дописах і розмовах</a:t>
            </a:r>
          </a:p>
        </p:txBody>
      </p:sp>
      <p:sp>
        <p:nvSpPr>
          <p:cNvPr id="6" name="Де українська звучить у тебе щодня?">
            <a:extLst xmlns:a="http://schemas.openxmlformats.org/drawingml/2006/main">
              <a:ext uri="{FF2B5EF4-FFF2-40B4-BE49-F238E27FC236}">
                <a16:creationId xmlns:a16="http://schemas.microsoft.com/office/drawing/2014/main" id="{ECC7BAF1-D389-43F6-8A07-612138BD2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14975"/>
            <a:ext cx="10572750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75" b="1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Де українська звучить у тебе щодня?</a:t>
            </a:r>
          </a:p>
        </p:txBody>
      </p:sp>
    </p:spTree>
    <p:extLst>
      <p:ext uri="{BB962C8B-B14F-4D97-AF65-F5344CB8AC3E}">
        <p14:creationId xmlns:p14="http://schemas.microsoft.com/office/powerpoint/2010/main" val="128027857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1D56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C93C959C-ECC4-44BE-9B2B-A45826282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Українська абетка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5858C213-4A05-4722-B61C-6F63A7B81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08">
            <a:extLst xmlns:a="http://schemas.openxmlformats.org/drawingml/2006/main">
              <a:ext uri="{FF2B5EF4-FFF2-40B4-BE49-F238E27FC236}">
                <a16:creationId xmlns:a16="http://schemas.microsoft.com/office/drawing/2014/main" id="{9B9E5E1B-81E4-46CD-B81C-2B390A125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4" name="33">
            <a:extLst xmlns:a="http://schemas.openxmlformats.org/drawingml/2006/main">
              <a:ext uri="{FF2B5EF4-FFF2-40B4-BE49-F238E27FC236}">
                <a16:creationId xmlns:a16="http://schemas.microsoft.com/office/drawing/2014/main" id="{02F693C2-C55A-4E58-A22D-1C6142155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333375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0" b="1">
                <a:solidFill>
                  <a:srgbClr val="102B5B"/>
                </a:solidFill>
                <a:latin typeface="DejaVu Serif"/>
                <a:ea typeface="DejaVu Serif"/>
                <a:cs typeface="DejaVu Serif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3500" b="1">
                <a:solidFill>
                  <a:srgbClr val="102B5B"/>
                </a:solidFill>
                <a:latin typeface="DejaVu Serif"/>
                <a:ea typeface="DejaVu Serif"/>
                <a:cs typeface="DejaVu Serif"/>
              </a:defRPr>
            </a:pPr>
            <a:r>
              <a:rPr sz="13500" b="1">
                <a:solidFill>
                  <a:srgbClr val="102B5B"/>
                </a:solidFill>
                <a:latin typeface="DejaVu Serif"/>
                <a:ea typeface="DejaVu Serif"/>
                <a:cs typeface="DejaVu Serif"/>
              </a:rPr>
              <a:t>33</a:t>
            </a:r>
          </a:p>
        </p:txBody>
      </p:sp>
      <p:sp>
        <p:nvSpPr>
          <p:cNvPr id="5" name="літери">
            <a:extLst xmlns:a="http://schemas.openxmlformats.org/drawingml/2006/main">
              <a:ext uri="{FF2B5EF4-FFF2-40B4-BE49-F238E27FC236}">
                <a16:creationId xmlns:a16="http://schemas.microsoft.com/office/drawing/2014/main" id="{81E2FA99-F5AD-412F-A7C6-010A5A8DA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38650"/>
            <a:ext cx="3048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літери</a:t>
            </a:r>
          </a:p>
        </p:txBody>
      </p:sp>
      <p:sp>
        <p:nvSpPr>
          <p:cNvPr id="6" name="А Б В Г Ґ Д Е Є Ж З И І Ї Й К Л М Н О П Р С Т У Ф ">
            <a:extLst xmlns:a="http://schemas.openxmlformats.org/drawingml/2006/main">
              <a:ext uri="{FF2B5EF4-FFF2-40B4-BE49-F238E27FC236}">
                <a16:creationId xmlns:a16="http://schemas.microsoft.com/office/drawing/2014/main" id="{C7D026FE-3A37-48BB-91A0-47C14312D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419350"/>
            <a:ext cx="68580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625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А Б В Г Ґ Д Е Є Ж З И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625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І Ї Й К Л М Н О П Р С Т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625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У Ф Х Ц Ч Ш Щ Ь Ю Я</a:t>
            </a:r>
          </a:p>
        </p:txBody>
      </p:sp>
      <p:sp>
        <p:nvSpPr>
          <p:cNvPr id="7" name="Апостроф є знаком, який пишемо в словах. До абетки">
            <a:extLst xmlns:a="http://schemas.openxmlformats.org/drawingml/2006/main">
              <a:ext uri="{FF2B5EF4-FFF2-40B4-BE49-F238E27FC236}">
                <a16:creationId xmlns:a16="http://schemas.microsoft.com/office/drawing/2014/main" id="{91A89857-1EF0-4AE3-B166-A2461A6B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5038725"/>
            <a:ext cx="68389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02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Апостроф є знаком, який пишемо в словах.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02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До абетки він не входить.</a:t>
            </a:r>
          </a:p>
        </p:txBody>
      </p:sp>
    </p:spTree>
    <p:extLst>
      <p:ext uri="{BB962C8B-B14F-4D97-AF65-F5344CB8AC3E}">
        <p14:creationId xmlns:p14="http://schemas.microsoft.com/office/powerpoint/2010/main" val="16116304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296F1BAE-9FB7-417E-A0A7-3E9D5043A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Факт чи міф?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07CEA1C0-EBB1-4D83-B393-8173485E8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09">
            <a:extLst xmlns:a="http://schemas.openxmlformats.org/drawingml/2006/main">
              <a:ext uri="{FF2B5EF4-FFF2-40B4-BE49-F238E27FC236}">
                <a16:creationId xmlns:a16="http://schemas.microsoft.com/office/drawing/2014/main" id="{AC5E2CB6-654F-40A6-9544-05A623AFA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4" name="Оціни кожне твердження та поясни відповідь.">
            <a:extLst xmlns:a="http://schemas.openxmlformats.org/drawingml/2006/main">
              <a:ext uri="{FF2B5EF4-FFF2-40B4-BE49-F238E27FC236}">
                <a16:creationId xmlns:a16="http://schemas.microsoft.com/office/drawing/2014/main" id="{7E16CA79-96D6-43F8-9B3E-72F00AA3F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Оціни кожне твердження та поясни відповідь.</a:t>
            </a:r>
          </a:p>
        </p:txBody>
      </p:sp>
      <p:sp>
        <p:nvSpPr>
          <p:cNvPr id="5" name="1">
            <a:extLst xmlns:a="http://schemas.openxmlformats.org/drawingml/2006/main">
              <a:ext uri="{FF2B5EF4-FFF2-40B4-BE49-F238E27FC236}">
                <a16:creationId xmlns:a16="http://schemas.microsoft.com/office/drawing/2014/main" id="{BAC26FAE-C338-441E-A50C-C6EA2BD9C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05100"/>
            <a:ext cx="666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Українська мова виникла в 1798 році.">
            <a:extLst xmlns:a="http://schemas.openxmlformats.org/drawingml/2006/main">
              <a:ext uri="{FF2B5EF4-FFF2-40B4-BE49-F238E27FC236}">
                <a16:creationId xmlns:a16="http://schemas.microsoft.com/office/drawing/2014/main" id="{0A0F45FA-9ED6-4983-B54B-BDECAC028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705100"/>
            <a:ext cx="9715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4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Українська мова виникла в 1798 році.</a:t>
            </a:r>
          </a:p>
        </p:txBody>
      </p:sp>
      <p:sp>
        <p:nvSpPr>
          <p:cNvPr id="7" name="2">
            <a:extLst xmlns:a="http://schemas.openxmlformats.org/drawingml/2006/main">
              <a:ext uri="{FF2B5EF4-FFF2-40B4-BE49-F238E27FC236}">
                <a16:creationId xmlns:a16="http://schemas.microsoft.com/office/drawing/2014/main" id="{175E4A38-48F0-4115-A70E-DD2E9BF35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86200"/>
            <a:ext cx="666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Апостроф є літерою української абетки.">
            <a:extLst xmlns:a="http://schemas.openxmlformats.org/drawingml/2006/main">
              <a:ext uri="{FF2B5EF4-FFF2-40B4-BE49-F238E27FC236}">
                <a16:creationId xmlns:a16="http://schemas.microsoft.com/office/drawing/2014/main" id="{D59EF9A9-3E5A-4508-B231-1FE059AA7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86200"/>
            <a:ext cx="9715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4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Апостроф є літерою української абетки.</a:t>
            </a:r>
          </a:p>
        </p:txBody>
      </p:sp>
      <p:sp>
        <p:nvSpPr>
          <p:cNvPr id="9" name="3">
            <a:extLst xmlns:a="http://schemas.openxmlformats.org/drawingml/2006/main">
              <a:ext uri="{FF2B5EF4-FFF2-40B4-BE49-F238E27FC236}">
                <a16:creationId xmlns:a16="http://schemas.microsoft.com/office/drawing/2014/main" id="{4D794381-7F04-4C5A-A04D-063A0F03E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6667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0" name="День української писемності та мови відзначають 27">
            <a:extLst xmlns:a="http://schemas.openxmlformats.org/drawingml/2006/main">
              <a:ext uri="{FF2B5EF4-FFF2-40B4-BE49-F238E27FC236}">
                <a16:creationId xmlns:a16="http://schemas.microsoft.com/office/drawing/2014/main" id="{EFB09603-2313-4543-9E7D-55CC04FE2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048250"/>
            <a:ext cx="9715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4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День української писемності та мови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4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відзначають 27 жовтня.</a:t>
            </a:r>
          </a:p>
        </p:txBody>
      </p:sp>
    </p:spTree>
    <p:extLst>
      <p:ext uri="{BB962C8B-B14F-4D97-AF65-F5344CB8AC3E}">
        <p14:creationId xmlns:p14="http://schemas.microsoft.com/office/powerpoint/2010/main" val="211263453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02B5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9ADE2A06-D449-4CC3-914D-9258A4AA9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Факти й пояснення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EF889E4C-134D-4FDE-93C8-6F037DB4F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10">
            <a:extLst xmlns:a="http://schemas.openxmlformats.org/drawingml/2006/main">
              <a:ext uri="{FF2B5EF4-FFF2-40B4-BE49-F238E27FC236}">
                <a16:creationId xmlns:a16="http://schemas.microsoft.com/office/drawing/2014/main" id="{EDBCDFB6-5EC9-41EC-B5CE-614BE9EA8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4" name="1">
            <a:extLst xmlns:a="http://schemas.openxmlformats.org/drawingml/2006/main">
              <a:ext uri="{FF2B5EF4-FFF2-40B4-BE49-F238E27FC236}">
                <a16:creationId xmlns:a16="http://schemas.microsoft.com/office/drawing/2014/main" id="{D5D6D86B-C099-4DB4-B891-D011A7EB2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66925"/>
            <a:ext cx="666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1D56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325" b="1">
                <a:solidFill>
                  <a:srgbClr val="F1D565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1D565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5" name="Міф. У 1798 році вийшли перші три частини «Енеїди»">
            <a:extLst xmlns:a="http://schemas.openxmlformats.org/drawingml/2006/main">
              <a:ext uri="{FF2B5EF4-FFF2-40B4-BE49-F238E27FC236}">
                <a16:creationId xmlns:a16="http://schemas.microsoft.com/office/drawing/2014/main" id="{995DCBCA-D98B-41AB-853F-627D59195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066925"/>
            <a:ext cx="9715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32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Міф. У 1798 році вийшли перші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32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три частини «Енеїди».</a:t>
            </a:r>
          </a:p>
        </p:txBody>
      </p:sp>
      <p:sp>
        <p:nvSpPr>
          <p:cNvPr id="6" name="2">
            <a:extLst xmlns:a="http://schemas.openxmlformats.org/drawingml/2006/main">
              <a:ext uri="{FF2B5EF4-FFF2-40B4-BE49-F238E27FC236}">
                <a16:creationId xmlns:a16="http://schemas.microsoft.com/office/drawing/2014/main" id="{29E990A1-B207-4499-92DD-82D7EB79B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57575"/>
            <a:ext cx="666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1D56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325" b="1">
                <a:solidFill>
                  <a:srgbClr val="F1D565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1D565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7" name="Міф. Абетка має 33 літери. Апостроф до них не нале">
            <a:extLst xmlns:a="http://schemas.openxmlformats.org/drawingml/2006/main">
              <a:ext uri="{FF2B5EF4-FFF2-40B4-BE49-F238E27FC236}">
                <a16:creationId xmlns:a16="http://schemas.microsoft.com/office/drawing/2014/main" id="{17D0F5CD-536C-4AE0-B783-FB6490D4A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457575"/>
            <a:ext cx="9715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32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Міф. Абетка має 33 літери.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32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Апостроф до них не належить.</a:t>
            </a:r>
          </a:p>
        </p:txBody>
      </p:sp>
      <p:sp>
        <p:nvSpPr>
          <p:cNvPr id="8" name="3">
            <a:extLst xmlns:a="http://schemas.openxmlformats.org/drawingml/2006/main">
              <a:ext uri="{FF2B5EF4-FFF2-40B4-BE49-F238E27FC236}">
                <a16:creationId xmlns:a16="http://schemas.microsoft.com/office/drawing/2014/main" id="{C19DEDF9-FFA3-468A-B415-B3CCEB4CB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48225"/>
            <a:ext cx="66675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F1D56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325" b="1">
                <a:solidFill>
                  <a:srgbClr val="F1D565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F1D565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9" name="Факт. Цю дату свята встановили у 2023 році.">
            <a:extLst xmlns:a="http://schemas.openxmlformats.org/drawingml/2006/main">
              <a:ext uri="{FF2B5EF4-FFF2-40B4-BE49-F238E27FC236}">
                <a16:creationId xmlns:a16="http://schemas.microsoft.com/office/drawing/2014/main" id="{D7696B1F-2B81-4087-9985-170CE3ABC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848225"/>
            <a:ext cx="97155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32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Факт. Цю дату свята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32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встановили у 2023 році.</a:t>
            </a:r>
          </a:p>
        </p:txBody>
      </p:sp>
    </p:spTree>
    <p:extLst>
      <p:ext uri="{BB962C8B-B14F-4D97-AF65-F5344CB8AC3E}">
        <p14:creationId xmlns:p14="http://schemas.microsoft.com/office/powerpoint/2010/main" val="40744807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E4970E77-6373-4303-A8B3-381AAD01F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Слова з цифрового життя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B3734784-88B1-4D40-A94A-644757AAF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11">
            <a:extLst xmlns:a="http://schemas.openxmlformats.org/drawingml/2006/main">
              <a:ext uri="{FF2B5EF4-FFF2-40B4-BE49-F238E27FC236}">
                <a16:creationId xmlns:a16="http://schemas.microsoft.com/office/drawing/2014/main" id="{97650DBC-79C9-4C9E-8EAE-63B3997A4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4" name="До кожного слова добери пояснення.">
            <a:extLst xmlns:a="http://schemas.openxmlformats.org/drawingml/2006/main">
              <a:ext uri="{FF2B5EF4-FFF2-40B4-BE49-F238E27FC236}">
                <a16:creationId xmlns:a16="http://schemas.microsoft.com/office/drawing/2014/main" id="{1579A3B5-A38D-450D-BC46-8FCAA9EDCF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До кожного слова добери пояснення.</a:t>
            </a:r>
          </a:p>
        </p:txBody>
      </p:sp>
      <p:sp>
        <p:nvSpPr>
          <p:cNvPr id="5" name="1  Застосунок">
            <a:extLst xmlns:a="http://schemas.openxmlformats.org/drawingml/2006/main">
              <a:ext uri="{FF2B5EF4-FFF2-40B4-BE49-F238E27FC236}">
                <a16:creationId xmlns:a16="http://schemas.microsoft.com/office/drawing/2014/main" id="{28235CA2-CA36-4248-B7D0-E02B37A74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28900"/>
            <a:ext cx="39814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1  Застосунок</a:t>
            </a:r>
          </a:p>
        </p:txBody>
      </p:sp>
      <p:sp>
        <p:nvSpPr>
          <p:cNvPr id="6" name="2  Допис">
            <a:extLst xmlns:a="http://schemas.openxmlformats.org/drawingml/2006/main">
              <a:ext uri="{FF2B5EF4-FFF2-40B4-BE49-F238E27FC236}">
                <a16:creationId xmlns:a16="http://schemas.microsoft.com/office/drawing/2014/main" id="{BD670553-70D4-4870-9BBB-86A5CF37A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57575"/>
            <a:ext cx="39814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2  Допис</a:t>
            </a:r>
          </a:p>
        </p:txBody>
      </p:sp>
      <p:sp>
        <p:nvSpPr>
          <p:cNvPr id="7" name="3  Навушники">
            <a:extLst xmlns:a="http://schemas.openxmlformats.org/drawingml/2006/main">
              <a:ext uri="{FF2B5EF4-FFF2-40B4-BE49-F238E27FC236}">
                <a16:creationId xmlns:a16="http://schemas.microsoft.com/office/drawing/2014/main" id="{64B86999-2787-41D2-B76E-480C9BD4D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0"/>
            <a:ext cx="39814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3  Навушники</a:t>
            </a:r>
          </a:p>
        </p:txBody>
      </p:sp>
      <p:sp>
        <p:nvSpPr>
          <p:cNvPr id="8" name="4  Вподобайка">
            <a:extLst xmlns:a="http://schemas.openxmlformats.org/drawingml/2006/main">
              <a:ext uri="{FF2B5EF4-FFF2-40B4-BE49-F238E27FC236}">
                <a16:creationId xmlns:a16="http://schemas.microsoft.com/office/drawing/2014/main" id="{E006E675-1067-452C-A951-A11E6FFE1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14925"/>
            <a:ext cx="39814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4  Вподобайка</a:t>
            </a:r>
          </a:p>
        </p:txBody>
      </p:sp>
      <p:sp>
        <p:nvSpPr>
          <p:cNvPr id="9" name="А  Пристрій для слухання звуку">
            <a:extLst xmlns:a="http://schemas.openxmlformats.org/drawingml/2006/main">
              <a:ext uri="{FF2B5EF4-FFF2-40B4-BE49-F238E27FC236}">
                <a16:creationId xmlns:a16="http://schemas.microsoft.com/office/drawing/2014/main" id="{8C90BD1B-7082-4075-B5BE-90A91E980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657475"/>
            <a:ext cx="647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А  Пристрій для слухання звуку</a:t>
            </a:r>
          </a:p>
        </p:txBody>
      </p:sp>
      <p:sp>
        <p:nvSpPr>
          <p:cNvPr id="10" name="Б  Позначка «мені подобається»">
            <a:extLst xmlns:a="http://schemas.openxmlformats.org/drawingml/2006/main">
              <a:ext uri="{FF2B5EF4-FFF2-40B4-BE49-F238E27FC236}">
                <a16:creationId xmlns:a16="http://schemas.microsoft.com/office/drawing/2014/main" id="{FC8C296C-6DD0-4B5A-B30C-DC93DBD22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3486150"/>
            <a:ext cx="647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Б  Позначка «мені подобається»</a:t>
            </a:r>
          </a:p>
        </p:txBody>
      </p:sp>
      <p:sp>
        <p:nvSpPr>
          <p:cNvPr id="11" name="В  Програма на смартфоні">
            <a:extLst xmlns:a="http://schemas.openxmlformats.org/drawingml/2006/main">
              <a:ext uri="{FF2B5EF4-FFF2-40B4-BE49-F238E27FC236}">
                <a16:creationId xmlns:a16="http://schemas.microsoft.com/office/drawing/2014/main" id="{C1E0A562-F5D9-4D20-8606-C9285A949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4314825"/>
            <a:ext cx="647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В  Програма на смартфоні</a:t>
            </a:r>
          </a:p>
        </p:txBody>
      </p:sp>
      <p:sp>
        <p:nvSpPr>
          <p:cNvPr id="12" name="Г  Повідомлення в соцмережі">
            <a:extLst xmlns:a="http://schemas.openxmlformats.org/drawingml/2006/main">
              <a:ext uri="{FF2B5EF4-FFF2-40B4-BE49-F238E27FC236}">
                <a16:creationId xmlns:a16="http://schemas.microsoft.com/office/drawing/2014/main" id="{A1A7739A-7A35-4B34-832A-5FE8583C5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5143500"/>
            <a:ext cx="6477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Г  Повідомлення в соцмережі</a:t>
            </a:r>
          </a:p>
        </p:txBody>
      </p:sp>
    </p:spTree>
    <p:extLst>
      <p:ext uri="{BB962C8B-B14F-4D97-AF65-F5344CB8AC3E}">
        <p14:creationId xmlns:p14="http://schemas.microsoft.com/office/powerpoint/2010/main" val="50528639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134A5BCC-5CC7-498A-916A-F75BFAF45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Значення слів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3FC58844-0E1D-41B3-AA34-0FD0D09AA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12">
            <a:extLst xmlns:a="http://schemas.openxmlformats.org/drawingml/2006/main">
              <a:ext uri="{FF2B5EF4-FFF2-40B4-BE49-F238E27FC236}">
                <a16:creationId xmlns:a16="http://schemas.microsoft.com/office/drawing/2014/main" id="{E6B39E4A-52E4-42BB-87E2-6E145ECA93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sp>
        <p:nvSpPr>
          <p:cNvPr id="4" name="Застосунок">
            <a:extLst xmlns:a="http://schemas.openxmlformats.org/drawingml/2006/main">
              <a:ext uri="{FF2B5EF4-FFF2-40B4-BE49-F238E27FC236}">
                <a16:creationId xmlns:a16="http://schemas.microsoft.com/office/drawing/2014/main" id="{473CDB9D-CC20-43AD-862A-C013B03C6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4191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Застосунок</a:t>
            </a:r>
          </a:p>
        </p:txBody>
      </p:sp>
      <p:sp>
        <p:nvSpPr>
          <p:cNvPr id="5" name="Програма на смартфоні">
            <a:extLst xmlns:a="http://schemas.openxmlformats.org/drawingml/2006/main">
              <a:ext uri="{FF2B5EF4-FFF2-40B4-BE49-F238E27FC236}">
                <a16:creationId xmlns:a16="http://schemas.microsoft.com/office/drawing/2014/main" id="{24BDC855-D62C-4B0E-884C-8967ED3F7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286000"/>
            <a:ext cx="60388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Програма на смартфоні</a:t>
            </a:r>
          </a:p>
        </p:txBody>
      </p:sp>
      <p:sp>
        <p:nvSpPr>
          <p:cNvPr id="6" name="Допис">
            <a:extLst xmlns:a="http://schemas.openxmlformats.org/drawingml/2006/main">
              <a:ext uri="{FF2B5EF4-FFF2-40B4-BE49-F238E27FC236}">
                <a16:creationId xmlns:a16="http://schemas.microsoft.com/office/drawing/2014/main" id="{4A28F6BF-1608-44FF-B396-A1A62AE6B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4191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Допис</a:t>
            </a:r>
          </a:p>
        </p:txBody>
      </p:sp>
      <p:sp>
        <p:nvSpPr>
          <p:cNvPr id="7" name="Повідомлення в соцмережі">
            <a:extLst xmlns:a="http://schemas.openxmlformats.org/drawingml/2006/main">
              <a:ext uri="{FF2B5EF4-FFF2-40B4-BE49-F238E27FC236}">
                <a16:creationId xmlns:a16="http://schemas.microsoft.com/office/drawing/2014/main" id="{A4DF5D96-131F-4F5D-BD1E-B3366AA39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209925"/>
            <a:ext cx="60388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Повідомлення в соцмережі</a:t>
            </a:r>
          </a:p>
        </p:txBody>
      </p:sp>
      <p:sp>
        <p:nvSpPr>
          <p:cNvPr id="8" name="Навушники">
            <a:extLst xmlns:a="http://schemas.openxmlformats.org/drawingml/2006/main">
              <a:ext uri="{FF2B5EF4-FFF2-40B4-BE49-F238E27FC236}">
                <a16:creationId xmlns:a16="http://schemas.microsoft.com/office/drawing/2014/main" id="{AFC7F0AD-ABED-4D9B-8EAE-46C2102DF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4191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Навушники</a:t>
            </a:r>
          </a:p>
        </p:txBody>
      </p:sp>
      <p:sp>
        <p:nvSpPr>
          <p:cNvPr id="9" name="Пристрій для слухання звуку">
            <a:extLst xmlns:a="http://schemas.openxmlformats.org/drawingml/2006/main">
              <a:ext uri="{FF2B5EF4-FFF2-40B4-BE49-F238E27FC236}">
                <a16:creationId xmlns:a16="http://schemas.microsoft.com/office/drawing/2014/main" id="{D186CE67-4A5B-4809-9893-4EBBE721D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133850"/>
            <a:ext cx="60388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Пристрій для слухання звуку</a:t>
            </a:r>
          </a:p>
        </p:txBody>
      </p:sp>
      <p:sp>
        <p:nvSpPr>
          <p:cNvPr id="10" name="Вподобайка">
            <a:extLst xmlns:a="http://schemas.openxmlformats.org/drawingml/2006/main">
              <a:ext uri="{FF2B5EF4-FFF2-40B4-BE49-F238E27FC236}">
                <a16:creationId xmlns:a16="http://schemas.microsoft.com/office/drawing/2014/main" id="{513D7B9D-A59C-496A-9F68-0EE473C6D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419100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Вподобайка</a:t>
            </a:r>
          </a:p>
        </p:txBody>
      </p:sp>
      <p:sp>
        <p:nvSpPr>
          <p:cNvPr id="11" name="Позначка «мені подобається»">
            <a:extLst xmlns:a="http://schemas.openxmlformats.org/drawingml/2006/main">
              <a:ext uri="{FF2B5EF4-FFF2-40B4-BE49-F238E27FC236}">
                <a16:creationId xmlns:a16="http://schemas.microsoft.com/office/drawing/2014/main" id="{F00C3A08-73B9-49CB-BD47-EE7FD5C2D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5057775"/>
            <a:ext cx="60388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Позначка «мені подобається»</a:t>
            </a:r>
          </a:p>
        </p:txBody>
      </p:sp>
    </p:spTree>
    <p:extLst>
      <p:ext uri="{BB962C8B-B14F-4D97-AF65-F5344CB8AC3E}">
        <p14:creationId xmlns:p14="http://schemas.microsoft.com/office/powerpoint/2010/main" val="135237009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0AABD4C5-5FA2-4BC1-8F79-8BAD3D822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Повідомлення для редагування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A1F5188A-CC00-4125-AEF2-A539EC732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13">
            <a:extLst xmlns:a="http://schemas.openxmlformats.org/drawingml/2006/main">
              <a:ext uri="{FF2B5EF4-FFF2-40B4-BE49-F238E27FC236}">
                <a16:creationId xmlns:a16="http://schemas.microsoft.com/office/drawing/2014/main" id="{43FEC946-4AB7-44C5-9F57-5219F2CD8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4" name="Знайди й виправ чотири помилки.">
            <a:extLst xmlns:a="http://schemas.openxmlformats.org/drawingml/2006/main">
              <a:ext uri="{FF2B5EF4-FFF2-40B4-BE49-F238E27FC236}">
                <a16:creationId xmlns:a16="http://schemas.microsoft.com/office/drawing/2014/main" id="{9EF2596A-C282-42AF-973F-F331F7F5A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Знайди й виправ чотири помилки.</a:t>
            </a:r>
          </a:p>
        </p:txBody>
      </p:sp>
      <p:sp>
        <p:nvSpPr>
          <p:cNvPr id="5" name="Я приймаю участь у конкурсі. По понеділкам ми готу">
            <a:extLst xmlns:a="http://schemas.openxmlformats.org/drawingml/2006/main">
              <a:ext uri="{FF2B5EF4-FFF2-40B4-BE49-F238E27FC236}">
                <a16:creationId xmlns:a16="http://schemas.microsoft.com/office/drawing/2014/main" id="{5B68EB09-2D13-43F9-B219-13959A030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43200"/>
            <a:ext cx="108204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Я приймаю участь у конкурсі.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7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По понеділкам ми готуємося разом.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7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На протязі тижня надішлю свій текст.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7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Дякую тебе за допомогу!</a:t>
            </a:r>
          </a:p>
        </p:txBody>
      </p:sp>
    </p:spTree>
    <p:extLst>
      <p:ext uri="{BB962C8B-B14F-4D97-AF65-F5344CB8AC3E}">
        <p14:creationId xmlns:p14="http://schemas.microsoft.com/office/powerpoint/2010/main" val="125249664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02B5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E2076784-213E-4ECF-B8DA-57FA044C8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Відредаговане повідомлення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2D952FAA-56A1-4D64-83CD-6AF0077E2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14">
            <a:extLst xmlns:a="http://schemas.openxmlformats.org/drawingml/2006/main">
              <a:ext uri="{FF2B5EF4-FFF2-40B4-BE49-F238E27FC236}">
                <a16:creationId xmlns:a16="http://schemas.microsoft.com/office/drawing/2014/main" id="{ACC000AA-EC75-4AC7-ACFE-86B36407F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4" name="Я беру участь у конкурсі. Щопонеділка ми готуємося">
            <a:extLst xmlns:a="http://schemas.openxmlformats.org/drawingml/2006/main">
              <a:ext uri="{FF2B5EF4-FFF2-40B4-BE49-F238E27FC236}">
                <a16:creationId xmlns:a16="http://schemas.microsoft.com/office/drawing/2014/main" id="{010CFFF8-4DC8-4188-96EF-8DDCB37EF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71700"/>
            <a:ext cx="108204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Я беру участь у конкурсі.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Щопонеділка ми готуємося разом.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Протягом тижня надішлю свій текст.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Дякую тобі за допомогу!</a:t>
            </a:r>
          </a:p>
        </p:txBody>
      </p:sp>
      <p:sp>
        <p:nvSpPr>
          <p:cNvPr id="5" name="Той самий зміст, точніші вислови">
            <a:extLst xmlns:a="http://schemas.openxmlformats.org/drawingml/2006/main">
              <a:ext uri="{FF2B5EF4-FFF2-40B4-BE49-F238E27FC236}">
                <a16:creationId xmlns:a16="http://schemas.microsoft.com/office/drawing/2014/main" id="{35408B6A-F15A-4022-BDD7-E0013CBD6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91175"/>
            <a:ext cx="104775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F1D56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F1D565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F1D565"/>
                </a:solidFill>
                <a:latin typeface="DejaVu Sans"/>
                <a:ea typeface="DejaVu Sans"/>
                <a:cs typeface="DejaVu Sans"/>
              </a:rPr>
              <a:t>Той самий зміст, точніші вислови</a:t>
            </a:r>
          </a:p>
        </p:txBody>
      </p:sp>
    </p:spTree>
    <p:extLst>
      <p:ext uri="{BB962C8B-B14F-4D97-AF65-F5344CB8AC3E}">
        <p14:creationId xmlns:p14="http://schemas.microsoft.com/office/powerpoint/2010/main" val="22854763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FACC9BCC-334C-4253-8910-3CEF12AF1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Фразеологізми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0AFB8B71-2C61-4234-B4D7-BC7CBDE6A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15">
            <a:extLst xmlns:a="http://schemas.openxmlformats.org/drawingml/2006/main">
              <a:ext uri="{FF2B5EF4-FFF2-40B4-BE49-F238E27FC236}">
                <a16:creationId xmlns:a16="http://schemas.microsoft.com/office/drawing/2014/main" id="{45EAAF14-4604-48AD-88E4-40CA5E663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4" name="Стійкі вислови: значення цілого може бути переносн">
            <a:extLst xmlns:a="http://schemas.openxmlformats.org/drawingml/2006/main">
              <a:ext uri="{FF2B5EF4-FFF2-40B4-BE49-F238E27FC236}">
                <a16:creationId xmlns:a16="http://schemas.microsoft.com/office/drawing/2014/main" id="{D92B1BF9-FE47-49C2-81A5-F9D65EF66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Стійкі вислови: значення цілого може бути переносним.</a:t>
            </a:r>
          </a:p>
        </p:txBody>
      </p:sp>
      <p:sp>
        <p:nvSpPr>
          <p:cNvPr id="5" name="1  Пекти раків">
            <a:extLst xmlns:a="http://schemas.openxmlformats.org/drawingml/2006/main">
              <a:ext uri="{FF2B5EF4-FFF2-40B4-BE49-F238E27FC236}">
                <a16:creationId xmlns:a16="http://schemas.microsoft.com/office/drawing/2014/main" id="{257D4D11-7309-4F26-9D51-09ABC8B22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28900"/>
            <a:ext cx="5286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1  Пекти раків</a:t>
            </a:r>
          </a:p>
        </p:txBody>
      </p:sp>
      <p:sp>
        <p:nvSpPr>
          <p:cNvPr id="6" name="2  Бити байдики">
            <a:extLst xmlns:a="http://schemas.openxmlformats.org/drawingml/2006/main">
              <a:ext uri="{FF2B5EF4-FFF2-40B4-BE49-F238E27FC236}">
                <a16:creationId xmlns:a16="http://schemas.microsoft.com/office/drawing/2014/main" id="{52A3CC3B-7581-4CE8-8E33-D01C508E3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57575"/>
            <a:ext cx="5286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2  Бити байдики</a:t>
            </a:r>
          </a:p>
        </p:txBody>
      </p:sp>
      <p:sp>
        <p:nvSpPr>
          <p:cNvPr id="7" name="3  Водити за ніс">
            <a:extLst xmlns:a="http://schemas.openxmlformats.org/drawingml/2006/main">
              <a:ext uri="{FF2B5EF4-FFF2-40B4-BE49-F238E27FC236}">
                <a16:creationId xmlns:a16="http://schemas.microsoft.com/office/drawing/2014/main" id="{BE0089F0-C23E-4911-9C32-73A3A9E3B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0"/>
            <a:ext cx="5286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3  Водити за ніс</a:t>
            </a:r>
          </a:p>
        </p:txBody>
      </p:sp>
      <p:sp>
        <p:nvSpPr>
          <p:cNvPr id="8" name="4  Накивати п’ятами">
            <a:extLst xmlns:a="http://schemas.openxmlformats.org/drawingml/2006/main">
              <a:ext uri="{FF2B5EF4-FFF2-40B4-BE49-F238E27FC236}">
                <a16:creationId xmlns:a16="http://schemas.microsoft.com/office/drawing/2014/main" id="{22468DDD-B35A-4CE0-87C5-71EEF2FDB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14925"/>
            <a:ext cx="5286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4  Накивати п’ятами</a:t>
            </a:r>
          </a:p>
        </p:txBody>
      </p:sp>
      <p:sp>
        <p:nvSpPr>
          <p:cNvPr id="9" name="А  Утекти">
            <a:extLst xmlns:a="http://schemas.openxmlformats.org/drawingml/2006/main">
              <a:ext uri="{FF2B5EF4-FFF2-40B4-BE49-F238E27FC236}">
                <a16:creationId xmlns:a16="http://schemas.microsoft.com/office/drawing/2014/main" id="{E055B0F9-E226-49FA-8BD3-CA12F8431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657475"/>
            <a:ext cx="4714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А  Утекти</a:t>
            </a:r>
          </a:p>
        </p:txBody>
      </p:sp>
      <p:sp>
        <p:nvSpPr>
          <p:cNvPr id="10" name="Б  Обманювати">
            <a:extLst xmlns:a="http://schemas.openxmlformats.org/drawingml/2006/main">
              <a:ext uri="{FF2B5EF4-FFF2-40B4-BE49-F238E27FC236}">
                <a16:creationId xmlns:a16="http://schemas.microsoft.com/office/drawing/2014/main" id="{CCED73A4-DCE4-4450-8ABF-121C1ED21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486150"/>
            <a:ext cx="4714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Б  Обманювати</a:t>
            </a:r>
          </a:p>
        </p:txBody>
      </p:sp>
      <p:sp>
        <p:nvSpPr>
          <p:cNvPr id="11" name="В  Червоніти від сорому">
            <a:extLst xmlns:a="http://schemas.openxmlformats.org/drawingml/2006/main">
              <a:ext uri="{FF2B5EF4-FFF2-40B4-BE49-F238E27FC236}">
                <a16:creationId xmlns:a16="http://schemas.microsoft.com/office/drawing/2014/main" id="{17738C5C-D392-4A33-A055-C16E40603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314825"/>
            <a:ext cx="4714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В  Червоніти від сорому</a:t>
            </a:r>
          </a:p>
        </p:txBody>
      </p:sp>
      <p:sp>
        <p:nvSpPr>
          <p:cNvPr id="12" name="Г  Байдикувати">
            <a:extLst xmlns:a="http://schemas.openxmlformats.org/drawingml/2006/main">
              <a:ext uri="{FF2B5EF4-FFF2-40B4-BE49-F238E27FC236}">
                <a16:creationId xmlns:a16="http://schemas.microsoft.com/office/drawing/2014/main" id="{92599C9F-8FFE-4C74-8704-FF2FEFE71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5143500"/>
            <a:ext cx="47148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Г  Байдикувати</a:t>
            </a:r>
          </a:p>
        </p:txBody>
      </p:sp>
    </p:spTree>
    <p:extLst>
      <p:ext uri="{BB962C8B-B14F-4D97-AF65-F5344CB8AC3E}">
        <p14:creationId xmlns:p14="http://schemas.microsoft.com/office/powerpoint/2010/main" val="45249119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EB18A769-2F4B-4931-9118-E78F6700E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Що означають ці вислови?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6306C6E2-833B-4A20-8976-FB10C2E57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16">
            <a:extLst xmlns:a="http://schemas.openxmlformats.org/drawingml/2006/main">
              <a:ext uri="{FF2B5EF4-FFF2-40B4-BE49-F238E27FC236}">
                <a16:creationId xmlns:a16="http://schemas.microsoft.com/office/drawing/2014/main" id="{3BEF1014-0A52-4C80-B117-9781FDA5E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16</a:t>
            </a:r>
          </a:p>
        </p:txBody>
      </p:sp>
      <p:sp>
        <p:nvSpPr>
          <p:cNvPr id="4" name="Пекти раків">
            <a:extLst xmlns:a="http://schemas.openxmlformats.org/drawingml/2006/main">
              <a:ext uri="{FF2B5EF4-FFF2-40B4-BE49-F238E27FC236}">
                <a16:creationId xmlns:a16="http://schemas.microsoft.com/office/drawing/2014/main" id="{72E81F09-D717-4F36-B871-C8031A7AC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286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Пекти раків</a:t>
            </a:r>
          </a:p>
        </p:txBody>
      </p:sp>
      <p:sp>
        <p:nvSpPr>
          <p:cNvPr id="5" name="Червоніти від сорому">
            <a:extLst xmlns:a="http://schemas.openxmlformats.org/drawingml/2006/main">
              <a:ext uri="{FF2B5EF4-FFF2-40B4-BE49-F238E27FC236}">
                <a16:creationId xmlns:a16="http://schemas.microsoft.com/office/drawing/2014/main" id="{D4FA251B-B57D-41B6-9982-DF4880CCA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286000"/>
            <a:ext cx="4714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Червоніти від сорому</a:t>
            </a:r>
          </a:p>
        </p:txBody>
      </p:sp>
      <p:sp>
        <p:nvSpPr>
          <p:cNvPr id="6" name="Бити байдики">
            <a:extLst xmlns:a="http://schemas.openxmlformats.org/drawingml/2006/main">
              <a:ext uri="{FF2B5EF4-FFF2-40B4-BE49-F238E27FC236}">
                <a16:creationId xmlns:a16="http://schemas.microsoft.com/office/drawing/2014/main" id="{15807708-03D2-4409-AE91-FDD252A67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71825"/>
            <a:ext cx="5286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Бити байдики</a:t>
            </a:r>
          </a:p>
        </p:txBody>
      </p:sp>
      <p:sp>
        <p:nvSpPr>
          <p:cNvPr id="7" name="Байдикувати">
            <a:extLst xmlns:a="http://schemas.openxmlformats.org/drawingml/2006/main">
              <a:ext uri="{FF2B5EF4-FFF2-40B4-BE49-F238E27FC236}">
                <a16:creationId xmlns:a16="http://schemas.microsoft.com/office/drawing/2014/main" id="{F0832C31-1657-49ED-B61B-FDB64CFF2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228975"/>
            <a:ext cx="4714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Байдикувати</a:t>
            </a:r>
          </a:p>
        </p:txBody>
      </p:sp>
      <p:sp>
        <p:nvSpPr>
          <p:cNvPr id="8" name="Водити за ніс">
            <a:extLst xmlns:a="http://schemas.openxmlformats.org/drawingml/2006/main">
              <a:ext uri="{FF2B5EF4-FFF2-40B4-BE49-F238E27FC236}">
                <a16:creationId xmlns:a16="http://schemas.microsoft.com/office/drawing/2014/main" id="{E406367F-9D54-4F1F-BD11-0A10C3DE5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14800"/>
            <a:ext cx="5286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Водити за ніс</a:t>
            </a:r>
          </a:p>
        </p:txBody>
      </p:sp>
      <p:sp>
        <p:nvSpPr>
          <p:cNvPr id="9" name="Обманювати">
            <a:extLst xmlns:a="http://schemas.openxmlformats.org/drawingml/2006/main">
              <a:ext uri="{FF2B5EF4-FFF2-40B4-BE49-F238E27FC236}">
                <a16:creationId xmlns:a16="http://schemas.microsoft.com/office/drawing/2014/main" id="{21330E2F-92C6-4992-9896-BE2D2020A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171950"/>
            <a:ext cx="4714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Обманювати</a:t>
            </a:r>
          </a:p>
        </p:txBody>
      </p:sp>
      <p:sp>
        <p:nvSpPr>
          <p:cNvPr id="10" name="Накивати п’ятами">
            <a:extLst xmlns:a="http://schemas.openxmlformats.org/drawingml/2006/main">
              <a:ext uri="{FF2B5EF4-FFF2-40B4-BE49-F238E27FC236}">
                <a16:creationId xmlns:a16="http://schemas.microsoft.com/office/drawing/2014/main" id="{06CA0A96-52D3-4332-9CDC-50087DD90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57775"/>
            <a:ext cx="5286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Накивати п’ятами</a:t>
            </a:r>
          </a:p>
        </p:txBody>
      </p:sp>
      <p:sp>
        <p:nvSpPr>
          <p:cNvPr id="11" name="Утекти">
            <a:extLst xmlns:a="http://schemas.openxmlformats.org/drawingml/2006/main">
              <a:ext uri="{FF2B5EF4-FFF2-40B4-BE49-F238E27FC236}">
                <a16:creationId xmlns:a16="http://schemas.microsoft.com/office/drawing/2014/main" id="{706F1196-72FE-406E-BFA8-DEDAEDD42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5114925"/>
            <a:ext cx="47148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Утекти</a:t>
            </a:r>
          </a:p>
        </p:txBody>
      </p:sp>
    </p:spTree>
    <p:extLst>
      <p:ext uri="{BB962C8B-B14F-4D97-AF65-F5344CB8AC3E}">
        <p14:creationId xmlns:p14="http://schemas.microsoft.com/office/powerpoint/2010/main" val="244526586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869B71E2-7D82-43B7-A460-C38374C19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Точніше слово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2C1C2D4F-EACC-4EBE-AB38-51547C4A6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17">
            <a:extLst xmlns:a="http://schemas.openxmlformats.org/drawingml/2006/main">
              <a:ext uri="{FF2B5EF4-FFF2-40B4-BE49-F238E27FC236}">
                <a16:creationId xmlns:a16="http://schemas.microsoft.com/office/drawing/2014/main" id="{AC7D29C3-5E72-4567-A8F0-A8948A6DD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17</a:t>
            </a:r>
          </a:p>
        </p:txBody>
      </p:sp>
      <p:sp>
        <p:nvSpPr>
          <p:cNvPr id="4" name="Заміни слово «гарний» відповідно до ситуації.">
            <a:extLst xmlns:a="http://schemas.openxmlformats.org/drawingml/2006/main">
              <a:ext uri="{FF2B5EF4-FFF2-40B4-BE49-F238E27FC236}">
                <a16:creationId xmlns:a16="http://schemas.microsoft.com/office/drawing/2014/main" id="{7311551C-9252-4752-B50E-3DE653B4E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1047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Заміни слово «гарний» відповідно до ситуації.</a:t>
            </a:r>
          </a:p>
        </p:txBody>
      </p:sp>
      <p:sp>
        <p:nvSpPr>
          <p:cNvPr id="5" name="1">
            <a:extLst xmlns:a="http://schemas.openxmlformats.org/drawingml/2006/main">
              <a:ext uri="{FF2B5EF4-FFF2-40B4-BE49-F238E27FC236}">
                <a16:creationId xmlns:a16="http://schemas.microsoft.com/office/drawing/2014/main" id="{A8E5E904-7DAC-4F11-A5FC-53C950A77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90825"/>
            <a:ext cx="666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8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6" name="Гарний краєвид">
            <a:extLst xmlns:a="http://schemas.openxmlformats.org/drawingml/2006/main">
              <a:ext uri="{FF2B5EF4-FFF2-40B4-BE49-F238E27FC236}">
                <a16:creationId xmlns:a16="http://schemas.microsoft.com/office/drawing/2014/main" id="{579E4202-CD9E-4F6D-85AA-B45B31A26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790825"/>
            <a:ext cx="9715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85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Гарний краєвид</a:t>
            </a:r>
          </a:p>
        </p:txBody>
      </p:sp>
      <p:sp>
        <p:nvSpPr>
          <p:cNvPr id="7" name="2">
            <a:extLst xmlns:a="http://schemas.openxmlformats.org/drawingml/2006/main">
              <a:ext uri="{FF2B5EF4-FFF2-40B4-BE49-F238E27FC236}">
                <a16:creationId xmlns:a16="http://schemas.microsoft.com/office/drawing/2014/main" id="{D1E1B4C7-B0F9-4512-9A1D-E90AA8829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24300"/>
            <a:ext cx="666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8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8" name="Гарна новина">
            <a:extLst xmlns:a="http://schemas.openxmlformats.org/drawingml/2006/main">
              <a:ext uri="{FF2B5EF4-FFF2-40B4-BE49-F238E27FC236}">
                <a16:creationId xmlns:a16="http://schemas.microsoft.com/office/drawing/2014/main" id="{2DCB9382-31EC-4815-949F-B174C81362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924300"/>
            <a:ext cx="9715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85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Гарна новина</a:t>
            </a:r>
          </a:p>
        </p:txBody>
      </p:sp>
      <p:sp>
        <p:nvSpPr>
          <p:cNvPr id="9" name="3">
            <a:extLst xmlns:a="http://schemas.openxmlformats.org/drawingml/2006/main">
              <a:ext uri="{FF2B5EF4-FFF2-40B4-BE49-F238E27FC236}">
                <a16:creationId xmlns:a16="http://schemas.microsoft.com/office/drawing/2014/main" id="{7903DB9A-EB8E-4E38-81A2-B246816B4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57775"/>
            <a:ext cx="666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85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0" name="Гарна людина">
            <a:extLst xmlns:a="http://schemas.openxmlformats.org/drawingml/2006/main">
              <a:ext uri="{FF2B5EF4-FFF2-40B4-BE49-F238E27FC236}">
                <a16:creationId xmlns:a16="http://schemas.microsoft.com/office/drawing/2014/main" id="{FEA8E810-A5DD-4457-8222-C953F0D49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057775"/>
            <a:ext cx="9715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5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85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850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Гарна людина</a:t>
            </a:r>
          </a:p>
        </p:txBody>
      </p:sp>
    </p:spTree>
    <p:extLst>
      <p:ext uri="{BB962C8B-B14F-4D97-AF65-F5344CB8AC3E}">
        <p14:creationId xmlns:p14="http://schemas.microsoft.com/office/powerpoint/2010/main" val="3227718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8617BBAE-50EA-400C-A88E-0F687C813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Варіанти відповідей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E108E578-FA7C-4C3C-9E93-5F2153E23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18">
            <a:extLst xmlns:a="http://schemas.openxmlformats.org/drawingml/2006/main">
              <a:ext uri="{FF2B5EF4-FFF2-40B4-BE49-F238E27FC236}">
                <a16:creationId xmlns:a16="http://schemas.microsoft.com/office/drawing/2014/main" id="{D3378698-10FA-4248-B830-6380DF9C1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18</a:t>
            </a:r>
          </a:p>
        </p:txBody>
      </p:sp>
      <p:sp>
        <p:nvSpPr>
          <p:cNvPr id="4" name="1">
            <a:extLst xmlns:a="http://schemas.openxmlformats.org/drawingml/2006/main">
              <a:ext uri="{FF2B5EF4-FFF2-40B4-BE49-F238E27FC236}">
                <a16:creationId xmlns:a16="http://schemas.microsoft.com/office/drawing/2014/main" id="{09CF1C47-72D3-4ACE-8DA0-76E1280CC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14550"/>
            <a:ext cx="666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0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5" name="Мальовничий краєвид">
            <a:extLst xmlns:a="http://schemas.openxmlformats.org/drawingml/2006/main">
              <a:ext uri="{FF2B5EF4-FFF2-40B4-BE49-F238E27FC236}">
                <a16:creationId xmlns:a16="http://schemas.microsoft.com/office/drawing/2014/main" id="{049FC19C-BC9D-4007-BB8B-8F7A522E1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114550"/>
            <a:ext cx="9715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Мальовничий краєвид</a:t>
            </a:r>
          </a:p>
        </p:txBody>
      </p:sp>
      <p:sp>
        <p:nvSpPr>
          <p:cNvPr id="6" name="2">
            <a:extLst xmlns:a="http://schemas.openxmlformats.org/drawingml/2006/main">
              <a:ext uri="{FF2B5EF4-FFF2-40B4-BE49-F238E27FC236}">
                <a16:creationId xmlns:a16="http://schemas.microsoft.com/office/drawing/2014/main" id="{94963722-F84F-480D-9A9A-F4F6BAF55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95625"/>
            <a:ext cx="666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00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7" name="Приємна новина">
            <a:extLst xmlns:a="http://schemas.openxmlformats.org/drawingml/2006/main">
              <a:ext uri="{FF2B5EF4-FFF2-40B4-BE49-F238E27FC236}">
                <a16:creationId xmlns:a16="http://schemas.microsoft.com/office/drawing/2014/main" id="{B82D091D-FECA-46C1-A158-6C6380F24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095625"/>
            <a:ext cx="9715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00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700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Приємна новина</a:t>
            </a:r>
          </a:p>
        </p:txBody>
      </p:sp>
      <p:sp>
        <p:nvSpPr>
          <p:cNvPr id="8" name="3">
            <a:extLst xmlns:a="http://schemas.openxmlformats.org/drawingml/2006/main">
              <a:ext uri="{FF2B5EF4-FFF2-40B4-BE49-F238E27FC236}">
                <a16:creationId xmlns:a16="http://schemas.microsoft.com/office/drawing/2014/main" id="{A06377C5-F86B-4C55-9CD9-E629A4272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76700"/>
            <a:ext cx="666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47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9" name="Добра людина або вродлива людина">
            <a:extLst xmlns:a="http://schemas.openxmlformats.org/drawingml/2006/main">
              <a:ext uri="{FF2B5EF4-FFF2-40B4-BE49-F238E27FC236}">
                <a16:creationId xmlns:a16="http://schemas.microsoft.com/office/drawing/2014/main" id="{B3A0B601-BE1A-4B94-8AE8-9CC196C7C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076700"/>
            <a:ext cx="9715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47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Добра людина або вродлива людина</a:t>
            </a:r>
          </a:p>
        </p:txBody>
      </p:sp>
      <p:sp>
        <p:nvSpPr>
          <p:cNvPr id="10" name="Вибір слова залежить від того, що саме ти хочеш ск">
            <a:extLst xmlns:a="http://schemas.openxmlformats.org/drawingml/2006/main">
              <a:ext uri="{FF2B5EF4-FFF2-40B4-BE49-F238E27FC236}">
                <a16:creationId xmlns:a16="http://schemas.microsoft.com/office/drawing/2014/main" id="{F97C5235-60FF-48D3-BEB3-E42F65E3F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5314950"/>
            <a:ext cx="9715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02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Вибір слова залежить від того,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02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що саме ти хочеш сказати.</a:t>
            </a:r>
          </a:p>
        </p:txBody>
      </p:sp>
    </p:spTree>
    <p:extLst>
      <p:ext uri="{BB962C8B-B14F-4D97-AF65-F5344CB8AC3E}">
        <p14:creationId xmlns:p14="http://schemas.microsoft.com/office/powerpoint/2010/main" val="13458074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102B5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559EA2-8FB8-4D38-A15A-1542570AB71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f91b3ef9a6440a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07384E00-EC3B-4C3D-8FAB-BB9610C05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Мовна майстерня</a:t>
            </a:r>
          </a:p>
        </p:txBody>
      </p:sp>
      <p:sp>
        <p:nvSpPr>
          <p:cNvPr id="3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71C8C335-969F-481F-A773-18242D1CC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4" name="19">
            <a:extLst xmlns:a="http://schemas.openxmlformats.org/drawingml/2006/main">
              <a:ext uri="{FF2B5EF4-FFF2-40B4-BE49-F238E27FC236}">
                <a16:creationId xmlns:a16="http://schemas.microsoft.com/office/drawing/2014/main" id="{3CC70BD2-91D6-4D90-A4D4-F12C5F0ED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rPr>
              <a:t>19</a:t>
            </a:r>
          </a:p>
        </p:txBody>
      </p:sp>
      <p:sp>
        <p:nvSpPr>
          <p:cNvPr id="5" name="Повідомлення другові">
            <a:extLst xmlns:a="http://schemas.openxmlformats.org/drawingml/2006/main">
              <a:ext uri="{FF2B5EF4-FFF2-40B4-BE49-F238E27FC236}">
                <a16:creationId xmlns:a16="http://schemas.microsoft.com/office/drawing/2014/main" id="{BC2008B7-A899-4238-A652-6582C5E4C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66900"/>
            <a:ext cx="990600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75" b="1">
                <a:solidFill>
                  <a:srgbClr val="F5F0E5"/>
                </a:solidFill>
                <a:latin typeface="DejaVu Serif"/>
                <a:ea typeface="DejaVu Serif"/>
                <a:cs typeface="DejaVu Serif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375" b="1">
                <a:solidFill>
                  <a:srgbClr val="F5F0E5"/>
                </a:solidFill>
                <a:latin typeface="DejaVu Serif"/>
                <a:ea typeface="DejaVu Serif"/>
                <a:cs typeface="DejaVu Serif"/>
              </a:defRPr>
            </a:pPr>
            <a:r>
              <a:rPr sz="3375" b="1">
                <a:solidFill>
                  <a:srgbClr val="F5F0E5"/>
                </a:solidFill>
                <a:latin typeface="DejaVu Serif"/>
                <a:ea typeface="DejaVu Serif"/>
                <a:cs typeface="DejaVu Serif"/>
              </a:rPr>
              <a:t>Повідомлення другові</a:t>
            </a:r>
          </a:p>
        </p:txBody>
      </p:sp>
      <p:sp>
        <p:nvSpPr>
          <p:cNvPr id="6" name="Запроси друга до спільної справи. Напиши три речен">
            <a:extLst xmlns:a="http://schemas.openxmlformats.org/drawingml/2006/main">
              <a:ext uri="{FF2B5EF4-FFF2-40B4-BE49-F238E27FC236}">
                <a16:creationId xmlns:a16="http://schemas.microsoft.com/office/drawing/2014/main" id="{2A267082-EA87-41AF-8C70-89BD8FCB5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24175"/>
            <a:ext cx="7858125" cy="1600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250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Запроси друга до спільної справи.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250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Напиши три речення.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250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Використай щонайменше два слова:</a:t>
            </a:r>
          </a:p>
        </p:txBody>
      </p:sp>
      <p:sp>
        <p:nvSpPr>
          <p:cNvPr id="7" name="допис, книжка, участь, разом">
            <a:extLst xmlns:a="http://schemas.openxmlformats.org/drawingml/2006/main">
              <a:ext uri="{FF2B5EF4-FFF2-40B4-BE49-F238E27FC236}">
                <a16:creationId xmlns:a16="http://schemas.microsoft.com/office/drawing/2014/main" id="{BFB67933-11D5-45F7-95D6-5B4C8F768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0150"/>
            <a:ext cx="6619875" cy="1076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F1D56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75" b="1">
                <a:solidFill>
                  <a:srgbClr val="F1D565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F1D565"/>
                </a:solidFill>
                <a:latin typeface="DejaVu Sans"/>
                <a:ea typeface="DejaVu Sans"/>
                <a:cs typeface="DejaVu Sans"/>
              </a:rPr>
              <a:t>допис, книжка,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775" b="1">
                <a:solidFill>
                  <a:srgbClr val="F1D565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F1D565"/>
                </a:solidFill>
                <a:latin typeface="DejaVu Sans"/>
                <a:ea typeface="DejaVu Sans"/>
                <a:cs typeface="DejaVu Sans"/>
              </a:rPr>
              <a:t>участь, разом</a:t>
            </a:r>
          </a:p>
        </p:txBody>
      </p:sp>
    </p:spTree>
    <p:extLst>
      <p:ext uri="{BB962C8B-B14F-4D97-AF65-F5344CB8AC3E}">
        <p14:creationId xmlns:p14="http://schemas.microsoft.com/office/powerpoint/2010/main" val="117396265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0A3CEE34-A167-417A-AFCE-F355C9E33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Підсумкова вікторина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9D2CC491-0161-4492-A2CC-8FDFA57DE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20">
            <a:extLst xmlns:a="http://schemas.openxmlformats.org/drawingml/2006/main">
              <a:ext uri="{FF2B5EF4-FFF2-40B4-BE49-F238E27FC236}">
                <a16:creationId xmlns:a16="http://schemas.microsoft.com/office/drawing/2014/main" id="{3F5EED72-0108-4EEE-B6E3-5AFCA4ECE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20</a:t>
            </a:r>
          </a:p>
        </p:txBody>
      </p:sp>
      <p:sp>
        <p:nvSpPr>
          <p:cNvPr id="4" name="1">
            <a:extLst xmlns:a="http://schemas.openxmlformats.org/drawingml/2006/main">
              <a:ext uri="{FF2B5EF4-FFF2-40B4-BE49-F238E27FC236}">
                <a16:creationId xmlns:a16="http://schemas.microsoft.com/office/drawing/2014/main" id="{143DF11D-2EA9-41A2-91B5-0AE912DF8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666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5" name="Коли відзначають це свято?">
            <a:extLst xmlns:a="http://schemas.openxmlformats.org/drawingml/2006/main">
              <a:ext uri="{FF2B5EF4-FFF2-40B4-BE49-F238E27FC236}">
                <a16:creationId xmlns:a16="http://schemas.microsoft.com/office/drawing/2014/main" id="{EFF57FE4-DDB0-450E-BBDD-6E70B8A8B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038350"/>
            <a:ext cx="9715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32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Коли відзначають це свято?</a:t>
            </a:r>
          </a:p>
        </p:txBody>
      </p:sp>
      <p:sp>
        <p:nvSpPr>
          <p:cNvPr id="6" name="2">
            <a:extLst xmlns:a="http://schemas.openxmlformats.org/drawingml/2006/main">
              <a:ext uri="{FF2B5EF4-FFF2-40B4-BE49-F238E27FC236}">
                <a16:creationId xmlns:a16="http://schemas.microsoft.com/office/drawing/2014/main" id="{DBDF3903-ECDF-4755-AD08-3D12D47816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666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7" name="Скільки літер має українська абетка?">
            <a:extLst xmlns:a="http://schemas.openxmlformats.org/drawingml/2006/main">
              <a:ext uri="{FF2B5EF4-FFF2-40B4-BE49-F238E27FC236}">
                <a16:creationId xmlns:a16="http://schemas.microsoft.com/office/drawing/2014/main" id="{9FB3FE1D-2975-4434-8227-70EAF44E5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019425"/>
            <a:ext cx="9715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32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Скільки літер має українська абетка?</a:t>
            </a:r>
          </a:p>
        </p:txBody>
      </p:sp>
      <p:sp>
        <p:nvSpPr>
          <p:cNvPr id="8" name="3">
            <a:extLst xmlns:a="http://schemas.openxmlformats.org/drawingml/2006/main">
              <a:ext uri="{FF2B5EF4-FFF2-40B4-BE49-F238E27FC236}">
                <a16:creationId xmlns:a16="http://schemas.microsoft.com/office/drawing/2014/main" id="{78FBE179-FC2D-4516-9DDD-477608A7D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666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9" name="Хто написав «Енеїду»?">
            <a:extLst xmlns:a="http://schemas.openxmlformats.org/drawingml/2006/main">
              <a:ext uri="{FF2B5EF4-FFF2-40B4-BE49-F238E27FC236}">
                <a16:creationId xmlns:a16="http://schemas.microsoft.com/office/drawing/2014/main" id="{E751A2A4-58DF-4609-A6C4-2A29B8F7A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000500"/>
            <a:ext cx="9715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32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Хто написав «Енеїду»?</a:t>
            </a:r>
          </a:p>
        </p:txBody>
      </p:sp>
      <p:sp>
        <p:nvSpPr>
          <p:cNvPr id="10" name="4">
            <a:extLst xmlns:a="http://schemas.openxmlformats.org/drawingml/2006/main">
              <a:ext uri="{FF2B5EF4-FFF2-40B4-BE49-F238E27FC236}">
                <a16:creationId xmlns:a16="http://schemas.microsoft.com/office/drawing/2014/main" id="{77ECABE8-8BBC-4736-8A15-09FC9AC89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81575"/>
            <a:ext cx="666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325" b="1">
                <a:solidFill>
                  <a:srgbClr val="1D4E9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1" name="Як виправити вислів «приймаю участь»?">
            <a:extLst xmlns:a="http://schemas.openxmlformats.org/drawingml/2006/main">
              <a:ext uri="{FF2B5EF4-FFF2-40B4-BE49-F238E27FC236}">
                <a16:creationId xmlns:a16="http://schemas.microsoft.com/office/drawing/2014/main" id="{EAA22DA4-478E-48AF-B65D-1BF77A85F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981575"/>
            <a:ext cx="9715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32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Як виправити вислів «приймаю участь»?</a:t>
            </a:r>
          </a:p>
        </p:txBody>
      </p:sp>
    </p:spTree>
    <p:extLst>
      <p:ext uri="{BB962C8B-B14F-4D97-AF65-F5344CB8AC3E}">
        <p14:creationId xmlns:p14="http://schemas.microsoft.com/office/powerpoint/2010/main" val="54941180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102B5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A64C7571-E15F-4993-8491-1DB85F400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Відповіді до вікторини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7FA1F46D-4A08-462D-B8CE-5033261B5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21">
            <a:extLst xmlns:a="http://schemas.openxmlformats.org/drawingml/2006/main">
              <a:ext uri="{FF2B5EF4-FFF2-40B4-BE49-F238E27FC236}">
                <a16:creationId xmlns:a16="http://schemas.microsoft.com/office/drawing/2014/main" id="{9C851521-17AA-4218-B8ED-F33A73188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B5C4D8"/>
                </a:solidFill>
                <a:latin typeface="DejaVu Sans"/>
                <a:ea typeface="DejaVu Sans"/>
                <a:cs typeface="DejaVu Sans"/>
              </a:rPr>
              <a:t>21</a:t>
            </a:r>
          </a:p>
        </p:txBody>
      </p:sp>
      <p:sp>
        <p:nvSpPr>
          <p:cNvPr id="4" name="1">
            <a:extLst xmlns:a="http://schemas.openxmlformats.org/drawingml/2006/main">
              <a:ext uri="{FF2B5EF4-FFF2-40B4-BE49-F238E27FC236}">
                <a16:creationId xmlns:a16="http://schemas.microsoft.com/office/drawing/2014/main" id="{C36E9E8D-49C2-44C0-BB68-EF58C0694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666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F1D56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75" b="1">
                <a:solidFill>
                  <a:srgbClr val="F1D565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F1D565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5" name="27 жовтня">
            <a:extLst xmlns:a="http://schemas.openxmlformats.org/drawingml/2006/main">
              <a:ext uri="{FF2B5EF4-FFF2-40B4-BE49-F238E27FC236}">
                <a16:creationId xmlns:a16="http://schemas.microsoft.com/office/drawing/2014/main" id="{815591EC-AE67-4C1C-9A07-700556B063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038350"/>
            <a:ext cx="9715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27 жовтня</a:t>
            </a:r>
          </a:p>
        </p:txBody>
      </p:sp>
      <p:sp>
        <p:nvSpPr>
          <p:cNvPr id="6" name="2">
            <a:extLst xmlns:a="http://schemas.openxmlformats.org/drawingml/2006/main">
              <a:ext uri="{FF2B5EF4-FFF2-40B4-BE49-F238E27FC236}">
                <a16:creationId xmlns:a16="http://schemas.microsoft.com/office/drawing/2014/main" id="{DC71826D-CCDA-4C4C-8806-FAFD121C9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666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F1D56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75" b="1">
                <a:solidFill>
                  <a:srgbClr val="F1D565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F1D565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7" name="33 літери">
            <a:extLst xmlns:a="http://schemas.openxmlformats.org/drawingml/2006/main">
              <a:ext uri="{FF2B5EF4-FFF2-40B4-BE49-F238E27FC236}">
                <a16:creationId xmlns:a16="http://schemas.microsoft.com/office/drawing/2014/main" id="{2F090BEE-5083-4D1C-9C8D-0BA948583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019425"/>
            <a:ext cx="9715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33 літери</a:t>
            </a:r>
          </a:p>
        </p:txBody>
      </p:sp>
      <p:sp>
        <p:nvSpPr>
          <p:cNvPr id="8" name="3">
            <a:extLst xmlns:a="http://schemas.openxmlformats.org/drawingml/2006/main">
              <a:ext uri="{FF2B5EF4-FFF2-40B4-BE49-F238E27FC236}">
                <a16:creationId xmlns:a16="http://schemas.microsoft.com/office/drawing/2014/main" id="{748C5025-2F83-4EED-8889-EEEDBB105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666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F1D56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75" b="1">
                <a:solidFill>
                  <a:srgbClr val="F1D565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F1D565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9" name="Іван Котляревський">
            <a:extLst xmlns:a="http://schemas.openxmlformats.org/drawingml/2006/main">
              <a:ext uri="{FF2B5EF4-FFF2-40B4-BE49-F238E27FC236}">
                <a16:creationId xmlns:a16="http://schemas.microsoft.com/office/drawing/2014/main" id="{01F31EBE-04C0-4396-983F-AEFD01485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000500"/>
            <a:ext cx="9715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Іван Котляревський</a:t>
            </a:r>
          </a:p>
        </p:txBody>
      </p:sp>
      <p:sp>
        <p:nvSpPr>
          <p:cNvPr id="10" name="4">
            <a:extLst xmlns:a="http://schemas.openxmlformats.org/drawingml/2006/main">
              <a:ext uri="{FF2B5EF4-FFF2-40B4-BE49-F238E27FC236}">
                <a16:creationId xmlns:a16="http://schemas.microsoft.com/office/drawing/2014/main" id="{534EB02C-21F0-41A2-B237-7FC082585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81575"/>
            <a:ext cx="666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F1D56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75" b="1">
                <a:solidFill>
                  <a:srgbClr val="F1D565"/>
                </a:solidFill>
                <a:latin typeface="DejaVu Sans"/>
                <a:ea typeface="DejaVu Sans"/>
                <a:cs typeface="DejaVu Sans"/>
              </a:defRPr>
            </a:pPr>
            <a:r>
              <a:rPr sz="2775" b="1">
                <a:solidFill>
                  <a:srgbClr val="F1D565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1" name="Беру участь">
            <a:extLst xmlns:a="http://schemas.openxmlformats.org/drawingml/2006/main">
              <a:ext uri="{FF2B5EF4-FFF2-40B4-BE49-F238E27FC236}">
                <a16:creationId xmlns:a16="http://schemas.microsoft.com/office/drawing/2014/main" id="{6662229F-2CAE-47FD-A2BD-9A49176B2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981575"/>
            <a:ext cx="97155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defRPr>
            </a:pPr>
            <a:r>
              <a:rPr sz="2775" b="0">
                <a:solidFill>
                  <a:srgbClr val="F5F0E5"/>
                </a:solidFill>
                <a:latin typeface="DejaVu Sans"/>
                <a:ea typeface="DejaVu Sans"/>
                <a:cs typeface="DejaVu Sans"/>
              </a:rPr>
              <a:t>Беру участь</a:t>
            </a:r>
          </a:p>
        </p:txBody>
      </p:sp>
    </p:spTree>
    <p:extLst>
      <p:ext uri="{BB962C8B-B14F-4D97-AF65-F5344CB8AC3E}">
        <p14:creationId xmlns:p14="http://schemas.microsoft.com/office/powerpoint/2010/main" val="152804517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8FC4B295-EC60-4B9A-83CF-B0B148C79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Радіодиктант національної єдності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7F4E8FE7-A9F4-4753-8869-65EDE3310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22">
            <a:extLst xmlns:a="http://schemas.openxmlformats.org/drawingml/2006/main">
              <a:ext uri="{FF2B5EF4-FFF2-40B4-BE49-F238E27FC236}">
                <a16:creationId xmlns:a16="http://schemas.microsoft.com/office/drawing/2014/main" id="{1D0A2EBB-5DCE-4CF8-B28F-E339691A1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22</a:t>
            </a:r>
          </a:p>
        </p:txBody>
      </p:sp>
      <p:sp>
        <p:nvSpPr>
          <p:cNvPr id="4" name="Пишемо разом">
            <a:extLst xmlns:a="http://schemas.openxmlformats.org/drawingml/2006/main">
              <a:ext uri="{FF2B5EF4-FFF2-40B4-BE49-F238E27FC236}">
                <a16:creationId xmlns:a16="http://schemas.microsoft.com/office/drawing/2014/main" id="{55F45BE0-3D72-466C-9F5F-84EDCFF42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108204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175" b="1">
                <a:solidFill>
                  <a:srgbClr val="1D4E99"/>
                </a:solidFill>
                <a:latin typeface="DejaVu Serif"/>
                <a:ea typeface="DejaVu Serif"/>
                <a:cs typeface="DejaVu Serif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5175" b="1">
                <a:solidFill>
                  <a:srgbClr val="1D4E99"/>
                </a:solidFill>
                <a:latin typeface="DejaVu Serif"/>
                <a:ea typeface="DejaVu Serif"/>
                <a:cs typeface="DejaVu Serif"/>
              </a:defRPr>
            </a:pPr>
            <a:r>
              <a:rPr sz="5175" b="1">
                <a:solidFill>
                  <a:srgbClr val="1D4E99"/>
                </a:solidFill>
                <a:latin typeface="DejaVu Serif"/>
                <a:ea typeface="DejaVu Serif"/>
                <a:cs typeface="DejaVu Serif"/>
              </a:rPr>
              <a:t>Пишемо разом</a:t>
            </a:r>
          </a:p>
        </p:txBody>
      </p:sp>
      <p:sp>
        <p:nvSpPr>
          <p:cNvPr id="5" name="Українське Радіо започаткувало акцію у 2000 році. ">
            <a:extLst xmlns:a="http://schemas.openxmlformats.org/drawingml/2006/main">
              <a:ext uri="{FF2B5EF4-FFF2-40B4-BE49-F238E27FC236}">
                <a16:creationId xmlns:a16="http://schemas.microsoft.com/office/drawing/2014/main" id="{B907BF9B-A5AD-4845-9CB1-F213ED081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477500" cy="1257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32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Українське Радіо започаткувало акцію у 2000 році.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325" b="0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2325" b="0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До неї долучаються люди в Україні та за кордоном.</a:t>
            </a:r>
          </a:p>
        </p:txBody>
      </p:sp>
      <p:sp>
        <p:nvSpPr>
          <p:cNvPr id="6" name="Офіційна сторінка Українського Радіо">
            <a:extLst xmlns:a="http://schemas.openxmlformats.org/drawingml/2006/main">
              <a:ext uri="{FF2B5EF4-FFF2-40B4-BE49-F238E27FC236}">
                <a16:creationId xmlns:a16="http://schemas.microsoft.com/office/drawing/2014/main" id="{EB178C36-0DD1-46DB-AF1C-90F19BCF8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95900"/>
            <a:ext cx="1047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025" b="1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D4E99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11264cc8657f430d"/>
              </a:rPr>
              <a:t>Офіційна сторінка Українського Радіо</a:t>
            </a:r>
          </a:p>
        </p:txBody>
      </p:sp>
    </p:spTree>
    <p:extLst>
      <p:ext uri="{BB962C8B-B14F-4D97-AF65-F5344CB8AC3E}">
        <p14:creationId xmlns:p14="http://schemas.microsoft.com/office/powerpoint/2010/main" val="52681184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40E8E4-BE29-4F44-A034-8F2541E264C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77ba7fe20349e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2DC358C2-3826-4A2D-AFB4-10D9BC666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Моє слово на завтра</a:t>
            </a:r>
          </a:p>
        </p:txBody>
      </p:sp>
      <p:sp>
        <p:nvSpPr>
          <p:cNvPr id="3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861D5467-67B2-4E72-B8B8-F05210C0C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4" name="23">
            <a:extLst xmlns:a="http://schemas.openxmlformats.org/drawingml/2006/main">
              <a:ext uri="{FF2B5EF4-FFF2-40B4-BE49-F238E27FC236}">
                <a16:creationId xmlns:a16="http://schemas.microsoft.com/office/drawing/2014/main" id="{215F530D-739F-4B16-9635-75EC70539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23</a:t>
            </a:r>
          </a:p>
        </p:txBody>
      </p:sp>
      <p:sp>
        <p:nvSpPr>
          <p:cNvPr id="5" name="Яке слово ти забереш із цього уроку?">
            <a:extLst xmlns:a="http://schemas.openxmlformats.org/drawingml/2006/main">
              <a:ext uri="{FF2B5EF4-FFF2-40B4-BE49-F238E27FC236}">
                <a16:creationId xmlns:a16="http://schemas.microsoft.com/office/drawing/2014/main" id="{E8CC15C0-B6DF-487B-BC42-D8713A641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33575"/>
            <a:ext cx="6191250" cy="2647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02B5B"/>
                </a:solidFill>
                <a:latin typeface="DejaVu Serif"/>
                <a:ea typeface="DejaVu Serif"/>
                <a:cs typeface="DejaVu Serif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4050" b="1">
                <a:solidFill>
                  <a:srgbClr val="102B5B"/>
                </a:solidFill>
                <a:latin typeface="DejaVu Serif"/>
                <a:ea typeface="DejaVu Serif"/>
                <a:cs typeface="DejaVu Serif"/>
              </a:defRPr>
            </a:pPr>
            <a:r>
              <a:rPr sz="4050" b="1">
                <a:solidFill>
                  <a:srgbClr val="102B5B"/>
                </a:solidFill>
                <a:latin typeface="DejaVu Serif"/>
                <a:ea typeface="DejaVu Serif"/>
                <a:cs typeface="DejaVu Serif"/>
              </a:rPr>
              <a:t>Яке слово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4050" b="1">
                <a:solidFill>
                  <a:srgbClr val="102B5B"/>
                </a:solidFill>
                <a:latin typeface="DejaVu Serif"/>
                <a:ea typeface="DejaVu Serif"/>
                <a:cs typeface="DejaVu Serif"/>
              </a:defRPr>
            </a:pPr>
            <a:r>
              <a:rPr sz="4050" b="1">
                <a:solidFill>
                  <a:srgbClr val="102B5B"/>
                </a:solidFill>
                <a:latin typeface="DejaVu Serif"/>
                <a:ea typeface="DejaVu Serif"/>
                <a:cs typeface="DejaVu Serif"/>
              </a:rPr>
              <a:t>ти забереш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4050" b="1">
                <a:solidFill>
                  <a:srgbClr val="102B5B"/>
                </a:solidFill>
                <a:latin typeface="DejaVu Serif"/>
                <a:ea typeface="DejaVu Serif"/>
                <a:cs typeface="DejaVu Serif"/>
              </a:defRPr>
            </a:pPr>
            <a:r>
              <a:rPr sz="4050" b="1">
                <a:solidFill>
                  <a:srgbClr val="102B5B"/>
                </a:solidFill>
                <a:latin typeface="DejaVu Serif"/>
                <a:ea typeface="DejaVu Serif"/>
                <a:cs typeface="DejaVu Serif"/>
              </a:rPr>
              <a:t>із цього уроку?</a:t>
            </a:r>
          </a:p>
        </p:txBody>
      </p:sp>
      <p:sp>
        <p:nvSpPr>
          <p:cNvPr id="6" name="Запиши його та склади власне речення.">
            <a:extLst xmlns:a="http://schemas.openxmlformats.org/drawingml/2006/main">
              <a:ext uri="{FF2B5EF4-FFF2-40B4-BE49-F238E27FC236}">
                <a16:creationId xmlns:a16="http://schemas.microsoft.com/office/drawing/2014/main" id="{60A8CB1A-4F76-4AA6-AFE2-99B3AB3AF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24450"/>
            <a:ext cx="598170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2250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Запиши його та склади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2250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власне речення.</a:t>
            </a:r>
          </a:p>
        </p:txBody>
      </p:sp>
    </p:spTree>
    <p:extLst>
      <p:ext uri="{BB962C8B-B14F-4D97-AF65-F5344CB8AC3E}">
        <p14:creationId xmlns:p14="http://schemas.microsoft.com/office/powerpoint/2010/main" val="119493376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5F0E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lide-heading">
            <a:extLst xmlns:a="http://schemas.openxmlformats.org/drawingml/2006/main">
              <a:ext uri="{FF2B5EF4-FFF2-40B4-BE49-F238E27FC236}">
                <a16:creationId xmlns:a16="http://schemas.microsoft.com/office/drawing/2014/main" id="{E657EC3F-825B-4459-A727-FB9736B67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3450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Матеріали та джерела</a:t>
            </a:r>
          </a:p>
        </p:txBody>
      </p:sp>
      <p:sp>
        <p:nvSpPr>
          <p:cNvPr id="2" name="Освіта+">
            <a:extLst xmlns:a="http://schemas.openxmlformats.org/drawingml/2006/main">
              <a:ext uri="{FF2B5EF4-FFF2-40B4-BE49-F238E27FC236}">
                <a16:creationId xmlns:a16="http://schemas.microsoft.com/office/drawing/2014/main" id="{22F617E9-7F72-4E57-930A-A0EEDC0C7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008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Освіта+</a:t>
            </a:r>
          </a:p>
        </p:txBody>
      </p:sp>
      <p:sp>
        <p:nvSpPr>
          <p:cNvPr id="3" name="24">
            <a:extLst xmlns:a="http://schemas.openxmlformats.org/drawingml/2006/main">
              <a:ext uri="{FF2B5EF4-FFF2-40B4-BE49-F238E27FC236}">
                <a16:creationId xmlns:a16="http://schemas.microsoft.com/office/drawing/2014/main" id="{A0B91E2C-B438-4A66-B4BA-5F0AE5546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400800"/>
            <a:ext cx="457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r">
              <a:lnSpc>
                <a:spcPct val="115000"/>
              </a:lnSpc>
              <a:buNone/>
              <a:def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24</a:t>
            </a:r>
          </a:p>
        </p:txBody>
      </p:sp>
      <p:sp>
        <p:nvSpPr>
          <p:cNvPr id="4" name="Дата свята">
            <a:extLst xmlns:a="http://schemas.openxmlformats.org/drawingml/2006/main">
              <a:ext uri="{FF2B5EF4-FFF2-40B4-BE49-F238E27FC236}">
                <a16:creationId xmlns:a16="http://schemas.microsoft.com/office/drawing/2014/main" id="{F121676C-670D-43EF-92C2-014A657E8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33575"/>
            <a:ext cx="3381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Дата свята</a:t>
            </a:r>
          </a:p>
        </p:txBody>
      </p:sp>
      <p:sp>
        <p:nvSpPr>
          <p:cNvPr id="5" name="Уповноважений із захисту державної мови">
            <a:extLst xmlns:a="http://schemas.openxmlformats.org/drawingml/2006/main">
              <a:ext uri="{FF2B5EF4-FFF2-40B4-BE49-F238E27FC236}">
                <a16:creationId xmlns:a16="http://schemas.microsoft.com/office/drawing/2014/main" id="{F0FEB40B-3213-4BDB-B8DA-1E09EB3CA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1933575"/>
            <a:ext cx="72961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D4E99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e2f380f2f48b4c61"/>
              </a:rPr>
              <a:t>Уповноважений із захисту державної мови</a:t>
            </a:r>
          </a:p>
        </p:txBody>
      </p:sp>
      <p:sp>
        <p:nvSpPr>
          <p:cNvPr id="6" name="Книжкова спадщина">
            <a:extLst xmlns:a="http://schemas.openxmlformats.org/drawingml/2006/main">
              <a:ext uri="{FF2B5EF4-FFF2-40B4-BE49-F238E27FC236}">
                <a16:creationId xmlns:a16="http://schemas.microsoft.com/office/drawing/2014/main" id="{30200E6C-CC29-4709-A659-837DDE77E4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14625"/>
            <a:ext cx="3381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Книжкова спадщина</a:t>
            </a:r>
          </a:p>
        </p:txBody>
      </p:sp>
      <p:sp>
        <p:nvSpPr>
          <p:cNvPr id="7" name="Національна бібліотека України ім. В. І. Вернадськ">
            <a:extLst xmlns:a="http://schemas.openxmlformats.org/drawingml/2006/main">
              <a:ext uri="{FF2B5EF4-FFF2-40B4-BE49-F238E27FC236}">
                <a16:creationId xmlns:a16="http://schemas.microsoft.com/office/drawing/2014/main" id="{646BBADD-A9F8-4410-A6FA-2726B2C76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2714625"/>
            <a:ext cx="72961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D4E99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27007a6ccc3d46d6"/>
              </a:rPr>
              <a:t>Національна бібліотека України ім. В. І. Вернадського</a:t>
            </a:r>
          </a:p>
        </p:txBody>
      </p:sp>
      <p:sp>
        <p:nvSpPr>
          <p:cNvPr id="8" name="Історичний контекст">
            <a:extLst xmlns:a="http://schemas.openxmlformats.org/drawingml/2006/main">
              <a:ext uri="{FF2B5EF4-FFF2-40B4-BE49-F238E27FC236}">
                <a16:creationId xmlns:a16="http://schemas.microsoft.com/office/drawing/2014/main" id="{484FBEEF-85B0-4482-9DB4-D4CEF5E4D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95675"/>
            <a:ext cx="3381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Історичний контекст</a:t>
            </a:r>
          </a:p>
        </p:txBody>
      </p:sp>
      <p:sp>
        <p:nvSpPr>
          <p:cNvPr id="9" name="Український інститут національної пам’яті">
            <a:extLst xmlns:a="http://schemas.openxmlformats.org/drawingml/2006/main">
              <a:ext uri="{FF2B5EF4-FFF2-40B4-BE49-F238E27FC236}">
                <a16:creationId xmlns:a16="http://schemas.microsoft.com/office/drawing/2014/main" id="{A13F16E3-7000-452A-8BC5-DA57288EB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3495675"/>
            <a:ext cx="72961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D4E99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e258eef2f8334b32"/>
              </a:rPr>
              <a:t>Український інститут національної пам’яті</a:t>
            </a:r>
          </a:p>
        </p:txBody>
      </p:sp>
      <p:sp>
        <p:nvSpPr>
          <p:cNvPr id="10" name="Абетка та правила письма">
            <a:extLst xmlns:a="http://schemas.openxmlformats.org/drawingml/2006/main">
              <a:ext uri="{FF2B5EF4-FFF2-40B4-BE49-F238E27FC236}">
                <a16:creationId xmlns:a16="http://schemas.microsoft.com/office/drawing/2014/main" id="{9705293D-7BE6-44B5-894D-8BF527C64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76725"/>
            <a:ext cx="3381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Абетка та правила письма</a:t>
            </a:r>
          </a:p>
        </p:txBody>
      </p:sp>
      <p:sp>
        <p:nvSpPr>
          <p:cNvPr id="11" name="«Український правопис», офіційне видання 2026">
            <a:extLst xmlns:a="http://schemas.openxmlformats.org/drawingml/2006/main">
              <a:ext uri="{FF2B5EF4-FFF2-40B4-BE49-F238E27FC236}">
                <a16:creationId xmlns:a16="http://schemas.microsoft.com/office/drawing/2014/main" id="{DA991ABB-365A-4BC3-881A-003705291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4276725"/>
            <a:ext cx="72961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D4E99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3db2d98171a94a10"/>
              </a:rPr>
              <a:t>«Український правопис», офіційне видання 2026</a:t>
            </a:r>
          </a:p>
        </p:txBody>
      </p:sp>
      <p:sp>
        <p:nvSpPr>
          <p:cNvPr id="12" name="Радіодиктант">
            <a:extLst xmlns:a="http://schemas.openxmlformats.org/drawingml/2006/main">
              <a:ext uri="{FF2B5EF4-FFF2-40B4-BE49-F238E27FC236}">
                <a16:creationId xmlns:a16="http://schemas.microsoft.com/office/drawing/2014/main" id="{D76486CA-0630-4F3B-AE59-23F4CC4B3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57775"/>
            <a:ext cx="338137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875" b="1">
                <a:solidFill>
                  <a:srgbClr val="102B5B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02B5B"/>
                </a:solidFill>
                <a:latin typeface="DejaVu Sans"/>
                <a:ea typeface="DejaVu Sans"/>
                <a:cs typeface="DejaVu Sans"/>
              </a:rPr>
              <a:t>Радіодиктант</a:t>
            </a:r>
          </a:p>
        </p:txBody>
      </p:sp>
      <p:sp>
        <p:nvSpPr>
          <p:cNvPr id="13" name="Українське Радіо">
            <a:extLst xmlns:a="http://schemas.openxmlformats.org/drawingml/2006/main">
              <a:ext uri="{FF2B5EF4-FFF2-40B4-BE49-F238E27FC236}">
                <a16:creationId xmlns:a16="http://schemas.microsoft.com/office/drawing/2014/main" id="{DF078592-439A-452F-8737-ADC5163EC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2425" y="5057775"/>
            <a:ext cx="72961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725" b="0">
                <a:solidFill>
                  <a:srgbClr val="1D4E99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1D4E99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7d7aadc76f2245f8"/>
              </a:rPr>
              <a:t>Українське Радіо</a:t>
            </a:r>
          </a:p>
        </p:txBody>
      </p:sp>
      <p:sp>
        <p:nvSpPr>
          <p:cNvPr id="14" name="Повні посилання й підказки для проведення заняття ">
            <a:extLst xmlns:a="http://schemas.openxmlformats.org/drawingml/2006/main">
              <a:ext uri="{FF2B5EF4-FFF2-40B4-BE49-F238E27FC236}">
                <a16:creationId xmlns:a16="http://schemas.microsoft.com/office/drawing/2014/main" id="{CD66FF85-2411-4EB5-84F6-433542AB1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00750"/>
            <a:ext cx="1082040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defPPr>
          </a:lstStyle>
          <a:p xmlns:a="http://schemas.openxmlformats.org/drawingml/2006/main">
            <a:pPr algn="l">
              <a:lnSpc>
                <a:spcPct val="115000"/>
              </a:lnSpc>
              <a:buNone/>
              <a:defRPr sz="1350" b="0">
                <a:solidFill>
                  <a:srgbClr val="526076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076"/>
                </a:solidFill>
                <a:latin typeface="DejaVu Sans"/>
                <a:ea typeface="DejaVu Sans"/>
                <a:cs typeface="DejaVu Sans"/>
              </a:rPr>
              <a:t>Повні посилання й підказки для проведення заняття є в нотатках слайдів.</a:t>
            </a:r>
          </a:p>
        </p:txBody>
      </p:sp>
    </p:spTree>
    <p:extLst>
      <p:ext uri="{BB962C8B-B14F-4D97-AF65-F5344CB8AC3E}">
        <p14:creationId xmlns:p14="http://schemas.microsoft.com/office/powerpoint/2010/main" val="18976812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2026-10-11T10:58:04.4550000Z</dcterms:created>
  <dcterms:modified xsi:type="dcterms:W3CDTF">2026-10-11T10:58:04.4550000Z</dcterms:modified>
</coreProperties>
</file>