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d35d884e314c9d" /><Relationship Type="http://schemas.openxmlformats.org/officeDocument/2006/relationships/extended-properties" Target="/docProps/app.xml" Id="R2e19e654f6964074" /><Relationship Type="http://schemas.openxmlformats.org/officeDocument/2006/relationships/officeDocument" Target="/ppt/presentation.xml" Id="R1e250918e4d446d2" /></Relationships>
</file>

<file path=ppt/presentation.xml><?xml version="1.0" encoding="utf-8"?>
<p:presentation xmlns:p="http://schemas.openxmlformats.org/presentationml/2006/main">
  <p:sldMasterIdLst>
    <p:sldMasterId xmlns:r="http://schemas.openxmlformats.org/officeDocument/2006/relationships" id="2147483648" r:id="R2e30baec17254f47"/>
  </p:sldMasterIdLst>
  <p:notesMasterIdLst>
    <p:notesMasterId xmlns:r="http://schemas.openxmlformats.org/officeDocument/2006/relationships" r:id="Ra103d0724c244a05"/>
  </p:notesMasterIdLst>
  <p:sldIdLst>
    <p:sldId xmlns:r="http://schemas.openxmlformats.org/officeDocument/2006/relationships" id="256" r:id="Raa97312089e741aa"/>
    <p:sldId xmlns:r="http://schemas.openxmlformats.org/officeDocument/2006/relationships" id="257" r:id="R7bd0c7c949654881"/>
    <p:sldId xmlns:r="http://schemas.openxmlformats.org/officeDocument/2006/relationships" id="258" r:id="R92651454ce5348ed"/>
    <p:sldId xmlns:r="http://schemas.openxmlformats.org/officeDocument/2006/relationships" id="259" r:id="R3a13f83241ad4fd3"/>
    <p:sldId xmlns:r="http://schemas.openxmlformats.org/officeDocument/2006/relationships" id="260" r:id="R68e400dcf4d742c0"/>
    <p:sldId xmlns:r="http://schemas.openxmlformats.org/officeDocument/2006/relationships" id="261" r:id="Re290f7b457ce48aa"/>
    <p:sldId xmlns:r="http://schemas.openxmlformats.org/officeDocument/2006/relationships" id="262" r:id="R79cb9c66b2c84f8c"/>
    <p:sldId xmlns:r="http://schemas.openxmlformats.org/officeDocument/2006/relationships" id="263" r:id="R25ff0e0dccfa45d6"/>
    <p:sldId xmlns:r="http://schemas.openxmlformats.org/officeDocument/2006/relationships" id="264" r:id="R65f85446a4464f02"/>
    <p:sldId xmlns:r="http://schemas.openxmlformats.org/officeDocument/2006/relationships" id="265" r:id="Rcbce3db7fcbf428e"/>
    <p:sldId xmlns:r="http://schemas.openxmlformats.org/officeDocument/2006/relationships" id="266" r:id="R107fd9b547694e5d"/>
    <p:sldId xmlns:r="http://schemas.openxmlformats.org/officeDocument/2006/relationships" id="267" r:id="R26966c3e1a8847f2"/>
    <p:sldId xmlns:r="http://schemas.openxmlformats.org/officeDocument/2006/relationships" id="268" r:id="R73d2d7db6a384110"/>
    <p:sldId xmlns:r="http://schemas.openxmlformats.org/officeDocument/2006/relationships" id="269" r:id="R49f4337711904833"/>
    <p:sldId xmlns:r="http://schemas.openxmlformats.org/officeDocument/2006/relationships" id="270" r:id="R1adcc62ed84a4ba2"/>
    <p:sldId xmlns:r="http://schemas.openxmlformats.org/officeDocument/2006/relationships" id="271" r:id="Rfceb12d79bbb447a"/>
    <p:sldId xmlns:r="http://schemas.openxmlformats.org/officeDocument/2006/relationships" id="272" r:id="Rd8fc53c90397413a"/>
    <p:sldId xmlns:r="http://schemas.openxmlformats.org/officeDocument/2006/relationships" id="273" r:id="Rec3bcfe7da334d6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6afb11d74f6469a" /><Relationship Type="http://schemas.openxmlformats.org/officeDocument/2006/relationships/slideMaster" Target="/ppt/slideMasters/slideMaster1.xml" Id="R2e30baec17254f47" /><Relationship Type="http://schemas.openxmlformats.org/officeDocument/2006/relationships/notesMaster" Target="/ppt/notesMasters/notesMaster1.xml" Id="Ra103d0724c244a05" /><Relationship Type="http://schemas.openxmlformats.org/officeDocument/2006/relationships/presProps" Target="/ppt/presProps.xml" Id="R58e6f682ec4a4aa4" /><Relationship Type="http://schemas.openxmlformats.org/officeDocument/2006/relationships/tableStyles" Target="/ppt/tableStyles.xml" Id="R8b47f495dea442ed" /><Relationship Type="http://schemas.openxmlformats.org/officeDocument/2006/relationships/slide" Target="/ppt/slides/slide1.xml" Id="Raa97312089e741aa" /><Relationship Type="http://schemas.openxmlformats.org/officeDocument/2006/relationships/slide" Target="/ppt/slides/slide2.xml" Id="R7bd0c7c949654881" /><Relationship Type="http://schemas.openxmlformats.org/officeDocument/2006/relationships/slide" Target="/ppt/slides/slide3.xml" Id="R92651454ce5348ed" /><Relationship Type="http://schemas.openxmlformats.org/officeDocument/2006/relationships/slide" Target="/ppt/slides/slide4.xml" Id="R3a13f83241ad4fd3" /><Relationship Type="http://schemas.openxmlformats.org/officeDocument/2006/relationships/slide" Target="/ppt/slides/slide5.xml" Id="R68e400dcf4d742c0" /><Relationship Type="http://schemas.openxmlformats.org/officeDocument/2006/relationships/slide" Target="/ppt/slides/slide6.xml" Id="Re290f7b457ce48aa" /><Relationship Type="http://schemas.openxmlformats.org/officeDocument/2006/relationships/slide" Target="/ppt/slides/slide7.xml" Id="R79cb9c66b2c84f8c" /><Relationship Type="http://schemas.openxmlformats.org/officeDocument/2006/relationships/slide" Target="/ppt/slides/slide8.xml" Id="R25ff0e0dccfa45d6" /><Relationship Type="http://schemas.openxmlformats.org/officeDocument/2006/relationships/slide" Target="/ppt/slides/slide9.xml" Id="R65f85446a4464f02" /><Relationship Type="http://schemas.openxmlformats.org/officeDocument/2006/relationships/slide" Target="/ppt/slides/slide10.xml" Id="Rcbce3db7fcbf428e" /><Relationship Type="http://schemas.openxmlformats.org/officeDocument/2006/relationships/slide" Target="/ppt/slides/slide11.xml" Id="R107fd9b547694e5d" /><Relationship Type="http://schemas.openxmlformats.org/officeDocument/2006/relationships/slide" Target="/ppt/slides/slide12.xml" Id="R26966c3e1a8847f2" /><Relationship Type="http://schemas.openxmlformats.org/officeDocument/2006/relationships/slide" Target="/ppt/slides/slide13.xml" Id="R73d2d7db6a384110" /><Relationship Type="http://schemas.openxmlformats.org/officeDocument/2006/relationships/slide" Target="/ppt/slides/slide14.xml" Id="R49f4337711904833" /><Relationship Type="http://schemas.openxmlformats.org/officeDocument/2006/relationships/slide" Target="/ppt/slides/slide15.xml" Id="R1adcc62ed84a4ba2" /><Relationship Type="http://schemas.openxmlformats.org/officeDocument/2006/relationships/slide" Target="/ppt/slides/slide16.xml" Id="Rfceb12d79bbb447a" /><Relationship Type="http://schemas.openxmlformats.org/officeDocument/2006/relationships/slide" Target="/ppt/slides/slide17.xml" Id="Rd8fc53c90397413a" /><Relationship Type="http://schemas.openxmlformats.org/officeDocument/2006/relationships/slide" Target="/ppt/slides/slide18.xml" Id="Rec3bcfe7da334d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e782a9c564a497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79133c23224e38" /><Relationship Type="http://schemas.openxmlformats.org/officeDocument/2006/relationships/notesMaster" Target="/ppt/notesMasters/notesMaster1.xml" Id="R114a2b8d470e46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0c9800618f43af" /><Relationship Type="http://schemas.openxmlformats.org/officeDocument/2006/relationships/notesMaster" Target="/ppt/notesMasters/notesMaster1.xml" Id="Rd4c70468ae6f44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abcf5f06104953" /><Relationship Type="http://schemas.openxmlformats.org/officeDocument/2006/relationships/notesMaster" Target="/ppt/notesMasters/notesMaster1.xml" Id="R8ada9f9497d6428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e027a318eb43b1" /><Relationship Type="http://schemas.openxmlformats.org/officeDocument/2006/relationships/notesMaster" Target="/ppt/notesMasters/notesMaster1.xml" Id="R9f51dd4f62c443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cb91aabb06594822" /><Relationship Type="http://schemas.openxmlformats.org/officeDocument/2006/relationships/notesMaster" Target="/ppt/notesMasters/notesMaster1.xml" Id="R37fd3bc2e1984a22"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df011c9a954cb7" /><Relationship Type="http://schemas.openxmlformats.org/officeDocument/2006/relationships/notesMaster" Target="/ppt/notesMasters/notesMaster1.xml" Id="R6a10d89c882b4d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0c035e2640249e7" /><Relationship Type="http://schemas.openxmlformats.org/officeDocument/2006/relationships/notesMaster" Target="/ppt/notesMasters/notesMaster1.xml" Id="R4882f09c360a45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4a6b58a743e49a3" /><Relationship Type="http://schemas.openxmlformats.org/officeDocument/2006/relationships/notesMaster" Target="/ppt/notesMasters/notesMaster1.xml" Id="R2ff26c8b815e421c"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6567ccf9bf4816" /><Relationship Type="http://schemas.openxmlformats.org/officeDocument/2006/relationships/notesMaster" Target="/ppt/notesMasters/notesMaster1.xml" Id="Rd634002b4e9c47e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78faaf6cec240a5" /><Relationship Type="http://schemas.openxmlformats.org/officeDocument/2006/relationships/notesMaster" Target="/ppt/notesMasters/notesMaster1.xml" Id="R844edfcd7e604f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376bc8602f4dda" /><Relationship Type="http://schemas.openxmlformats.org/officeDocument/2006/relationships/notesMaster" Target="/ppt/notesMasters/notesMaster1.xml" Id="R651fcf1134d64e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6666dfe5e04f40" /><Relationship Type="http://schemas.openxmlformats.org/officeDocument/2006/relationships/notesMaster" Target="/ppt/notesMasters/notesMaster1.xml" Id="R1fbbd76dc03440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3e9ece9dae14188" /><Relationship Type="http://schemas.openxmlformats.org/officeDocument/2006/relationships/notesMaster" Target="/ppt/notesMasters/notesMaster1.xml" Id="R120efcdbb3304e4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ccb39f0ac6442fa" /><Relationship Type="http://schemas.openxmlformats.org/officeDocument/2006/relationships/notesMaster" Target="/ppt/notesMasters/notesMaster1.xml" Id="R6745da373fec43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05e9d2d318547c9" /><Relationship Type="http://schemas.openxmlformats.org/officeDocument/2006/relationships/notesMaster" Target="/ppt/notesMasters/notesMaster1.xml" Id="R3d05195a44dd4a1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432a53859c74efd" /><Relationship Type="http://schemas.openxmlformats.org/officeDocument/2006/relationships/notesMaster" Target="/ppt/notesMasters/notesMaster1.xml" Id="R667d09517f444c9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b8f1534d3424bc5" /><Relationship Type="http://schemas.openxmlformats.org/officeDocument/2006/relationships/notesMaster" Target="/ppt/notesMasters/notesMaster1.xml" Id="Ra3fe1d4f2024451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aff8cfc9fc84559" /><Relationship Type="http://schemas.openxmlformats.org/officeDocument/2006/relationships/notesMaster" Target="/ppt/notesMasters/notesMaster1.xml" Id="R4b364901e7a24b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Для 5–9 класів. Орієнтовна тривалість 15–20 хвилин. Слайди 1–16 призначені для учнів, 17–18 для вчителя. Розпочніть запитанням: де ви плануєте проводити канікули? Не просіть дітей публічно називати адреси. Усі ситуації в презентації вигадані. Ілюстрації створені для цього комплекту за допомогою ШІ й не є фотографіями реальних подій.</a:t>
            </a:r>
          </a:p>
          <a:p xmlns:a="http://schemas.openxmlformats.org/drawingml/2006/main">
            <a:r>
              <a:t/>
            </a:r>
          </a:p>
          <a:p xmlns:a="http://schemas.openxmlformats.org/drawingml/2006/main">
            <a:r>
              <a:t>Джерела (перевірено 07.10.2026):</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Попросіть назвати одну домовленість, яку варто обговорити вдома. Якщо дитина не має телефона, сім’я заздалегідь визначає доступний спосіб зв’язку і безпечне місце зустрічі. Перед заняттям перевірте місцеві обмеження та повідомлення влади. Не вказуйте спільних дат канікул для всіх шкіл.</a:t>
            </a:r>
          </a:p>
          <a:p xmlns:a="http://schemas.openxmlformats.org/drawingml/2006/main">
            <a:r>
              <a:t/>
            </a:r>
          </a:p>
          <a:p xmlns:a="http://schemas.openxmlformats.org/drawingml/2006/main">
            <a:r>
              <a:t>Джерела (перевірено 07.10.2026):</a:t>
            </a:r>
          </a:p>
          <a:p xmlns:a="http://schemas.openxmlformats.org/drawingml/2006/main">
            <a:r>
              <a:t>https://bezpeka.dsns.gov.ua/materials/yak-obraty-ukryttya-u-razi-povitryanoyi-tryvohy</a:t>
            </a:r>
          </a:p>
          <a:p xmlns:a="http://schemas.openxmlformats.org/drawingml/2006/main">
            <a:r>
              <a:t>https://bezpeka.dsns.gov.ua/materials/bezpeka-v-umovakh-viyny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Навіть зелений сигнал або зебра не означають, що всі водії побачили дитину. Попросіть пояснити, чому на мокрій дорозі важливо залишити водієві час на зупинку. Світловідбивач не замінює уважного переходу. Ілюстрація авторська, згенерована ШІ для цього комплекту.</a:t>
            </a:r>
          </a:p>
          <a:p xmlns:a="http://schemas.openxmlformats.org/drawingml/2006/main">
            <a:r>
              <a:t/>
            </a:r>
          </a:p>
          <a:p xmlns:a="http://schemas.openxmlformats.org/drawingml/2006/main">
            <a:r>
              <a:t>Джерела (перевірено 07.10.2026):</a:t>
            </a:r>
          </a:p>
          <a:p xmlns:a="http://schemas.openxmlformats.org/drawingml/2006/main">
            <a:r>
              <a:t>https://mrckyiv.dsns.gov.ua/uk/pres-centr/foto/ostanni-novini/iunisef-spilno-z-mvs-dsns-ta-nacpolicijeiu-zaklikaiut-ditei-molod-i-doroslix-do-bezpecnoyi-povedinki-vzimku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Відповідь: Б. Освітлений знайомий маршрут дає кращу видимість. Варто прибрати навушники, повідомити близьких про затримку та за потреби домовитися, щоб тебе зустріли. Якщо телефону не вистачає заряду, завчасно скористайся погодженим способом зв’язку. Обговорення до 1 хвилини. Попросіть обґрунтувати вибір.</a:t>
            </a:r>
          </a:p>
          <a:p xmlns:a="http://schemas.openxmlformats.org/drawingml/2006/main">
            <a:r>
              <a:t/>
            </a:r>
          </a:p>
          <a:p xmlns:a="http://schemas.openxmlformats.org/drawingml/2006/main">
            <a:r>
              <a:t>Джерела (перевірено 07.10.2026):</a:t>
            </a:r>
          </a:p>
          <a:p xmlns:a="http://schemas.openxmlformats.org/drawingml/2006/main">
            <a:r>
              <a:t>https://mrckyiv.dsns.gov.ua/uk/pres-centr/foto/ostanni-novini/iunisef-spilno-z-mvs-dsns-ta-nacpolicijeiu-zaklikaiut-ditei-molod-i-doroslix-do-bezpecnoyi-povedinki-vzimku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Попросіть учнів подумки назвати своє укриття, без публічного розголошення адрес. Укриття слід перевірити дорослим заздалегідь, у тому числі доступність входу. Якщо обстріл уже почався і неможливо дістатися укриття, слід негайно захиститися подалі від вікон за рекомендаціями ДСНС та місцевої влади. Правило двох стін є лише вимушеним тимчасовим заходом і не гарантує захисту. У навчанні дітям не доручають перекривати газ або вимикати електричний щит перед спуском. Для дітей, яким потрібна допомога під час переміщення, сім’я заздалегідь визначає супровід.</a:t>
            </a:r>
          </a:p>
          <a:p xmlns:a="http://schemas.openxmlformats.org/drawingml/2006/main">
            <a:r>
              <a:t/>
            </a:r>
          </a:p>
          <a:p xmlns:a="http://schemas.openxmlformats.org/drawingml/2006/main">
            <a:r>
              <a:t>Джерела (перевірено 07.10.2026):</a:t>
            </a:r>
          </a:p>
          <a:p xmlns:a="http://schemas.openxmlformats.org/drawingml/2006/main">
            <a:r>
              <a:t>https://bezpeka.dsns.gov.ua/materials/yak-obraty-ukryttya-u-razi-povitryanoyi-tryvohy</a:t>
            </a:r>
          </a:p>
          <a:p xmlns:a="http://schemas.openxmlformats.org/drawingml/2006/main">
            <a:r>
              <a:t>https://bezpeka.dsns.gov.ua/materials/bezpeka-v-umovakh-viyny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Поясніть, що небезпечними можуть бути також уламки, покинуті речі й предмети, частково приховані листям. Не пропонуйте дітям класифікувати боєприпаси. Не можна фотографувати зблизька, позначати предмет самостійно або повертатися до нього. Телефонують тільки після віддалення від предмета. Якщо людина вже підозрює, що опинилася на замінованій ділянці, і не може безпечно повернутися своїми слідами, слід зупинитися та звернутися до рятувальників. Не проводьте імітацію пошуку мін або предметів у класі.</a:t>
            </a:r>
          </a:p>
          <a:p xmlns:a="http://schemas.openxmlformats.org/drawingml/2006/main">
            <a:r>
              <a:t/>
            </a:r>
          </a:p>
          <a:p xmlns:a="http://schemas.openxmlformats.org/drawingml/2006/main">
            <a:r>
              <a:t>Джерела (перевірено 07.10.2026):</a:t>
            </a:r>
          </a:p>
          <a:p xmlns:a="http://schemas.openxmlformats.org/drawingml/2006/main">
            <a:r>
              <a:t>https://bezpeka.dsns.gov.ua/materials/shcho-robyty-yakshcho-vyyavyly-minu-abo-inshyy-vybukhonebezpechnyy-predmet</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Відповідь: В. Наближатися небезпечно навіть без дотику. Не потрібно приносити або фотографувати знахідку. Спершу віддаляємося тим самим шляхом, попереджаємо інших без повернення до предмета, тоді повідомляємо дорослого і рятувальників із безпечного місця. Запитайте: що саме можна описати диспетчеру з того, що ти вже помітив? Не вимагайте точної назви предмета.</a:t>
            </a:r>
          </a:p>
          <a:p xmlns:a="http://schemas.openxmlformats.org/drawingml/2006/main">
            <a:r>
              <a:t/>
            </a:r>
          </a:p>
          <a:p xmlns:a="http://schemas.openxmlformats.org/drawingml/2006/main">
            <a:r>
              <a:t>Джерела (перевірено 07.10.2026):</a:t>
            </a:r>
          </a:p>
          <a:p xmlns:a="http://schemas.openxmlformats.org/drawingml/2006/main">
            <a:r>
              <a:t>https://bezpeka.dsns.gov.ua/materials/shcho-robyty-yakshcho-vyyavyly-minu-abo-inshyy-vybukhonebezpechnyy-predmet</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Дорослі заздалегідь визначають, якими справними приладами дитина може користуватися і чи може залишатися сама. Генератори, газові балони, пальники та саморобні джерела тепла не є обладнанням для самостійного використання дітьми. Не показуйте небезпечні способи обігріву як життєві хитрощі. Ілюстрація створена за допомогою ШІ для цього комплекту.</a:t>
            </a:r>
          </a:p>
          <a:p xmlns:a="http://schemas.openxmlformats.org/drawingml/2006/main">
            <a:r>
              <a:t/>
            </a:r>
          </a:p>
          <a:p xmlns:a="http://schemas.openxmlformats.org/drawingml/2006/main">
            <a:r>
              <a:t>Джерела (перевірено 07.10.2026):</a:t>
            </a:r>
          </a:p>
          <a:p xmlns:a="http://schemas.openxmlformats.org/drawingml/2006/main">
            <a:r>
              <a:t>https://mrckyiv.dsns.gov.ua/uk/pres-centr/foto/ostanni-novini/iunisef-spilno-z-mvs-dsns-ta-nacpolicijeiu-zaklikaiut-ditei-molod-i-doroslix-do-bezpecnoyi-povedinki-vzimku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Не просіть дітей шукати джерело газу, ремонтувати прилади чи перекривати незнайомі вентилі. При пожежі не користуються ліфтом. Якщо вихід відрізаний вогнем, не відчиняють гарячі двері, повідомляють рятувальникам точне місце перебування, ущільнюють щілини під дверима тканиною за можливості й привертають увагу з безпечного місця. Дитина не повинна ховатися у шафі чи під ліжком. Тканина на обличчі не гарантує захисту від диму. Поясніть відмінність між 101 і 104, для будь-якої небезпечної ситуації також доступний 112.</a:t>
            </a:r>
          </a:p>
          <a:p xmlns:a="http://schemas.openxmlformats.org/drawingml/2006/main">
            <a:r>
              <a:t/>
            </a:r>
          </a:p>
          <a:p xmlns:a="http://schemas.openxmlformats.org/drawingml/2006/main">
            <a:r>
              <a:t>Джерела (перевірено 07.10.2026):</a:t>
            </a:r>
          </a:p>
          <a:p xmlns:a="http://schemas.openxmlformats.org/drawingml/2006/main">
            <a:r>
              <a:t>https://bezpeka.dsns.gov.ua/materials/diyi-doroslykh-ta-ditey-pry-pozhezhi-alhorytm-diy-ta-pravyla-povedinky</a:t>
            </a:r>
          </a:p>
          <a:p xmlns:a="http://schemas.openxmlformats.org/drawingml/2006/main">
            <a:r>
              <a:t>https://admzr.mkrada.gov.ua/avarijni-sluzhby/</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Розрізняйте небезпечну пропозицію піти з кимось і звернення по допомогу до працівника магазину, охоронця чи поліцейського. Загальна заборона говорити з усіма незнайомими заважає дитині отримати допомогу. У випадку загрози життю чи насильства телефонуйте 102 або 112. Якщо хтось запевняє, що його прислали батьки, дитина спочатку сама перевіряє це через погоджений контакт із близькими. При потребі тренуйте фразу відмови без фізичних вправ і рольових сцен із силовим тиском.</a:t>
            </a:r>
          </a:p>
          <a:p xmlns:a="http://schemas.openxmlformats.org/drawingml/2006/main">
            <a:r>
              <a:t/>
            </a:r>
          </a:p>
          <a:p xmlns:a="http://schemas.openxmlformats.org/drawingml/2006/main">
            <a:r>
              <a:t>Джерела (перевірено 07.10.2026):</a:t>
            </a:r>
          </a:p>
          <a:p xmlns:a="http://schemas.openxmlformats.org/drawingml/2006/main">
            <a:r>
              <a:t>https://bezpeka.dsns.gov.ua/materials/bezpeka-v-umovakh-viyny</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Не рекомендуйте прогулянки лісом чи полями без урахування мінної небезпеки та місцевих заборон. Відсутність таблички не доводить безпеку території. Для водойм акцент на уникненні небезпечної ділянки, без тренування самостійного порятунку людини з води. Додавайте приклади лише тих місць, які знайомі класу, не обговорюючи публічно домашні адреси дітей.</a:t>
            </a:r>
          </a:p>
          <a:p xmlns:a="http://schemas.openxmlformats.org/drawingml/2006/main">
            <a:r>
              <a:t/>
            </a:r>
          </a:p>
          <a:p xmlns:a="http://schemas.openxmlformats.org/drawingml/2006/main">
            <a:r>
              <a:t>Джерела (перевірено 07.10.2026):</a:t>
            </a:r>
          </a:p>
          <a:p xmlns:a="http://schemas.openxmlformats.org/drawingml/2006/main">
            <a:r>
              <a:t>https://bezpeka.dsns.gov.ua/materials/shcho-robyty-yakshcho-vyyavyly-minu-abo-inshyy-vybukhonebezpechnyy-predmet</a:t>
            </a:r>
          </a:p>
          <a:p xmlns:a="http://schemas.openxmlformats.org/drawingml/2006/main">
            <a:r>
              <a:t>https://mrckyiv.dsns.gov.ua/uk/pres-centr/foto/ostanni-novini/iunisef-spilno-z-mvs-dsns-ta-nacpolicijeiu-zaklikaiut-ditei-molod-i-doroslix-do-bezpecnoyi-povedinki-vzimku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Поясніть, що зловмисник може видавати себе за однолітка або друга. Не потрібно сперечатися, розслідувати чи виконувати навіть перше нібито просте завдання. Збереження повідомлень, блокування та звернення до поліції виконують разом із дорослим. Не звинувачуйте учня за вже надіслану відповідь: мета, щоб він своєчасно звернувся по допомогу. За погроз або небезпечного завдання 102 чи 112. Ніколи не просіть показати особисте листування класу.</a:t>
            </a:r>
          </a:p>
          <a:p xmlns:a="http://schemas.openxmlformats.org/drawingml/2006/main">
            <a:r>
              <a:t/>
            </a:r>
          </a:p>
          <a:p xmlns:a="http://schemas.openxmlformats.org/drawingml/2006/main">
            <a:r>
              <a:t>Джерела (перевірено 07.10.2026):</a:t>
            </a:r>
          </a:p>
          <a:p xmlns:a="http://schemas.openxmlformats.org/drawingml/2006/main">
            <a:r>
              <a:t>https://dp.npu.gov.ua/news/shcho-varto-znaty-batkam-shchob-uberehty-ditei-vid-verbuvannia-v-interneti</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Відповідь: Б. Ознаки ризику: незнайомий контакт, винагорода за підозрілу дію, вимога секретності. Самостійно перевіряти пропозицію виконанням завдання небезпечно. Разом із дорослим збережіть повідомлення та зверніться до поліції. Якщо дитина вже відповіла, їй усе одно потрібно розповісти про це. Не лякайте клас описами покарань: для цього заняття важливі виявлення ризику та звернення по допомогу.</a:t>
            </a:r>
          </a:p>
          <a:p xmlns:a="http://schemas.openxmlformats.org/drawingml/2006/main">
            <a:r>
              <a:t/>
            </a:r>
          </a:p>
          <a:p xmlns:a="http://schemas.openxmlformats.org/drawingml/2006/main">
            <a:r>
              <a:t>Джерела (перевірено 07.10.2026):</a:t>
            </a:r>
          </a:p>
          <a:p xmlns:a="http://schemas.openxmlformats.org/drawingml/2006/main">
            <a:r>
              <a:t>https://dp.npu.gov.ua/news/shcho-varto-znaty-batkam-shchob-uberehty-ditei-vid-verbuvannia-v-interneti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Разом прочитайте номери. 112 працює як єдиний номер екстреної допомоги. Також діють 101, 102, 103, 104. Не робіть реальних навчальних викликів і не давайте домашнього завдання телефонувати в служби. У підозрілих предметів і при запаху газу дзвонять із безпечного місця. Звернення до близьких не має затримувати виклик екстреної допомоги.</a:t>
            </a:r>
          </a:p>
          <a:p xmlns:a="http://schemas.openxmlformats.org/drawingml/2006/main">
            <a:r>
              <a:t/>
            </a:r>
          </a:p>
          <a:p xmlns:a="http://schemas.openxmlformats.org/drawingml/2006/main">
            <a:r>
              <a:t>Джерела (перевірено 07.10.2026):</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Тренування проводьте лише усно, без реального дзвінка. Використовуйте вигадану адресу. Правильна відповідь містить: небезпеку, точне місце або орієнтир, відомості про людей і власне безпечне місце. Якщо адреса невідома, називають помітні орієнтири. Не повертайтеся перевіряти, чи є люди всередині. Диспетчер може запитати ім’я й номер для зв’язку. Слухайте його вказівки та не завершуйте розмову першими.</a:t>
            </a:r>
          </a:p>
          <a:p xmlns:a="http://schemas.openxmlformats.org/drawingml/2006/main">
            <a:r>
              <a:t/>
            </a:r>
          </a:p>
          <a:p xmlns:a="http://schemas.openxmlformats.org/drawingml/2006/main">
            <a:r>
              <a:t>Джерела (перевірено 07.10.2026):</a:t>
            </a:r>
          </a:p>
          <a:p xmlns:a="http://schemas.openxmlformats.org/drawingml/2006/main">
            <a:r>
              <a:t>https://bezpeka.dsns.gov.ua/materials/diyi-doroslykh-ta-ditey-pry-pozhezhi-alhorytm-diy-ta-pravyla-povedinky</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Завершіть одним запитанням: яку конкретну домовленість ти сьогодні обговориш удома? Адреси й телефони сім’я записує приватно в пам’ятці. Учням не потрібно здавати заповнену пам’ятку вчителю. Попросіть кожного подумки повторити дії з однієї обговореної ситуації.</a:t>
            </a:r>
          </a:p>
          <a:p xmlns:a="http://schemas.openxmlformats.org/drawingml/2006/main">
            <a:r>
              <a:t/>
            </a:r>
          </a:p>
          <a:p xmlns:a="http://schemas.openxmlformats.org/drawingml/2006/main">
            <a:r>
              <a:t>Джерела (перевірено 07.10.2026):</a:t>
            </a:r>
          </a:p>
          <a:p xmlns:a="http://schemas.openxmlformats.org/drawingml/2006/main">
            <a:r>
              <a:t>https://bezpeka.dsns.gov.ua/materials/yak-obraty-ukryttya-u-razi-povitryanoyi-tryvohy</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Освітня презентація допомагає провести бесіду, але не замінює затверджених у закладі інструкцій та порядку реєстрації інструктажу. Дати канікул визначає заклад. Універсальні дати в матеріал не внесено. Адаптуйте темп до класу. При травматичних реакціях дозвольте пропустити завдання. Не використовуйте звуки сирен, реалістичні кадри вибухів, травм чи боєприпасів. При відсутності телефона в учня заздалегідь обговоріть доступний спосіб зв’язку. Для учнів із потребою допомоги при переміщенні уточніть погоджений супровід. Матеріал підготовлено ОСВ+ на основі офіційних джерел, перевірено 07.10.2026.</a:t>
            </a:r>
          </a:p>
          <a:p xmlns:a="http://schemas.openxmlformats.org/drawingml/2006/main">
            <a:r>
              <a:t/>
            </a:r>
          </a:p>
          <a:p xmlns:a="http://schemas.openxmlformats.org/drawingml/2006/main">
            <a:r>
              <a:t>Джерела (перевірено 07.10.2026):</a:t>
            </a:r>
          </a:p>
          <a:p xmlns:a="http://schemas.openxmlformats.org/drawingml/2006/main">
            <a:r>
              <a:t>https://bezpeka.dsns.gov.ua/materials/yak-obraty-ukryttya-u-razi-povitryanoyi-tryvohy</a:t>
            </a:r>
          </a:p>
          <a:p xmlns:a="http://schemas.openxmlformats.org/drawingml/2006/main">
            <a:r>
              <a:t>https://bezpeka.dsns.gov.ua/contacts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ОСВ+ / Освітяник. Авторська навчальна адаптація рекомендацій. Ілюстрації створені ШІ для цього матеріалу. Не є офіційною публікацією ДСНС, ЮНІСЕФ або Нацполіції. Повні посилання нижче.</a:t>
            </a:r>
          </a:p>
          <a:p xmlns:a="http://schemas.openxmlformats.org/drawingml/2006/main">
            <a:r>
              <a:t/>
            </a:r>
          </a:p>
          <a:p xmlns:a="http://schemas.openxmlformats.org/drawingml/2006/main">
            <a:r>
              <a:t>Джерела (перевірено 07.10.2026):</a:t>
            </a:r>
          </a:p>
          <a:p xmlns:a="http://schemas.openxmlformats.org/drawingml/2006/main">
            <a:r>
              <a:t>https://mrckyiv.dsns.gov.ua/uk/pres-centr/foto/ostanni-novini/iunisef-spilno-z-mvs-dsns-ta-nacpolicijeiu-zaklikaiut-ditei-molod-i-doroslix-do-bezpecnoyi-povedinki-vzimku</a:t>
            </a:r>
          </a:p>
          <a:p xmlns:a="http://schemas.openxmlformats.org/drawingml/2006/main">
            <a:r>
              <a:t>https://bezpeka.dsns.gov.ua/materials/yak-obraty-ukryttya-u-razi-povitryanoyi-tryvohy</a:t>
            </a:r>
          </a:p>
          <a:p xmlns:a="http://schemas.openxmlformats.org/drawingml/2006/main">
            <a:r>
              <a:t>https://bezpeka.dsns.gov.ua/materials/shcho-robyty-yakshcho-vyyavyly-minu-abo-inshyy-vybukhonebezpechnyy-predmet</a:t>
            </a:r>
          </a:p>
          <a:p xmlns:a="http://schemas.openxmlformats.org/drawingml/2006/main">
            <a:r>
              <a:t>https://bezpeka.dsns.gov.ua/materials/diyi-doroslykh-ta-ditey-pry-pozhezhi-alhorytm-diy-ta-pravyla-povedinky</a:t>
            </a:r>
          </a:p>
          <a:p xmlns:a="http://schemas.openxmlformats.org/drawingml/2006/main">
            <a:r>
              <a:t>https://dp.npu.gov.ua/news/shcho-varto-znaty-batkam-shchob-uberehty-ditei-vid-verbuvannia-v-interneti</a:t>
            </a:r>
          </a:p>
          <a:p xmlns:a="http://schemas.openxmlformats.org/drawingml/2006/main">
            <a:r>
              <a:t>https://bezpeka.dsns.gov.ua/contacts</a:t>
            </a:r>
          </a:p>
          <a:p xmlns:a="http://schemas.openxmlformats.org/drawingml/2006/main">
            <a:r>
              <a:t>https://admzr.mkrada.gov.ua/avarijni-sluzhby/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7e55a5c255421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26a450913fc45a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7c204dd53d445b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aa0d2fe8e4d44f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b3060098fd94f4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fdd99b7455f401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777BF74-139C-4AEA-B3EC-4EB6B9DE0404}"/>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CFCCE734-8C07-470E-AEE1-6E7D5CE25C7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74CDA49A-0D32-4C21-9708-262B36D8A07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14F52B50-7F36-4A9D-A29D-28BFB2460E38}"/>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96EA6A59-393B-4BE7-B144-D5AA30678B9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79EC0CD-7194-4DC3-84E9-3FC05DBF6539}"/>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63BBDCA8-D4A3-45D2-A67D-866CC0A8744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B9832FD2-57BE-4677-9972-47A762AFA11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66C98711-8CAD-41EA-98D5-BD67115F8225}"/>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4E280587-8480-489D-885F-63EB65E8F6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99A219D-CEE4-40D8-A72D-DEF4ED1F2C4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6156F8B0-7802-4F1B-BD2E-2D4EF66835E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24D28A42-96B3-4768-B508-60309FCF2F66}"/>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DB282A1-F676-4A51-8203-85428712A79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4D4484D-1C91-4C29-9CA1-E9ABD95C8F5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ae7a34a92a4af3" /><Relationship Type="http://schemas.openxmlformats.org/officeDocument/2006/relationships/slideLayout" Target="/ppt/slideLayouts/slideLayout1.xml" Id="Rc02b351e9ec844e0" /><Relationship Type="http://schemas.openxmlformats.org/officeDocument/2006/relationships/slideLayout" Target="/ppt/slideLayouts/slideLayout2.xml" Id="R4eb65964c1604f34" /><Relationship Type="http://schemas.openxmlformats.org/officeDocument/2006/relationships/slideLayout" Target="/ppt/slideLayouts/slideLayout3.xml" Id="R39e16c9ea3384d66" /><Relationship Type="http://schemas.openxmlformats.org/officeDocument/2006/relationships/slideLayout" Target="/ppt/slideLayouts/slideLayout4.xml" Id="Rd45dbcd84d38451a" /><Relationship Type="http://schemas.openxmlformats.org/officeDocument/2006/relationships/slideLayout" Target="/ppt/slideLayouts/slideLayout5.xml" Id="R76cdbb2da0d447d6" /><Relationship Type="http://schemas.openxmlformats.org/officeDocument/2006/relationships/slideLayout" Target="/ppt/slideLayouts/slideLayout6.xml" Id="R6ecd93b9ca3b44f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02b351e9ec844e0"/>
    <p:sldLayoutId xmlns:r="http://schemas.openxmlformats.org/officeDocument/2006/relationships" id="2147483650" r:id="R4eb65964c1604f34"/>
    <p:sldLayoutId xmlns:r="http://schemas.openxmlformats.org/officeDocument/2006/relationships" id="2147483651" r:id="R39e16c9ea3384d66"/>
    <p:sldLayoutId xmlns:r="http://schemas.openxmlformats.org/officeDocument/2006/relationships" id="2147483652" r:id="Rd45dbcd84d38451a"/>
    <p:sldLayoutId xmlns:r="http://schemas.openxmlformats.org/officeDocument/2006/relationships" id="2147483653" r:id="R76cdbb2da0d447d6"/>
    <p:sldLayoutId xmlns:r="http://schemas.openxmlformats.org/officeDocument/2006/relationships" id="2147483654" r:id="R6ecd93b9ca3b44f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a6d8fd514bc451c" /><Relationship Type="http://schemas.openxmlformats.org/officeDocument/2006/relationships/image" Target="/ppt/media/image.png" Id="R2dfff787437a4b18" /><Relationship Type="http://schemas.openxmlformats.org/officeDocument/2006/relationships/notesSlide" Target="/ppt/notesSlides/notesSlide1.xml" Id="R83e049089aa245f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425830312804c3e" /><Relationship Type="http://schemas.openxmlformats.org/officeDocument/2006/relationships/notesSlide" Target="/ppt/notesSlides/notesSlide2.xml" Id="Rb597aa1af26248b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e40a1ae6fcb4c4e" /><Relationship Type="http://schemas.openxmlformats.org/officeDocument/2006/relationships/image" Target="/ppt/media/image2.png" Id="Ra38c46e6f1464eae" /><Relationship Type="http://schemas.openxmlformats.org/officeDocument/2006/relationships/notesSlide" Target="/ppt/notesSlides/notesSlide3.xml" Id="R45ae59235b6c48d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451effcd376494d" /><Relationship Type="http://schemas.openxmlformats.org/officeDocument/2006/relationships/notesSlide" Target="/ppt/notesSlides/notesSlide4.xml" Id="R77d70f79c6a843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2c6d8dffe8004f1e" /><Relationship Type="http://schemas.openxmlformats.org/officeDocument/2006/relationships/notesSlide" Target="/ppt/notesSlides/notesSlide5.xml" Id="R37ccc96a2ec544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5893cbddbdb45d4" /><Relationship Type="http://schemas.openxmlformats.org/officeDocument/2006/relationships/notesSlide" Target="/ppt/notesSlides/notesSlide6.xml" Id="Rda40339a7c3b49a0"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12927783cda4225" /><Relationship Type="http://schemas.openxmlformats.org/officeDocument/2006/relationships/notesSlide" Target="/ppt/notesSlides/notesSlide7.xml" Id="R18030a72289a40a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79fc3ac03ee4332" /><Relationship Type="http://schemas.openxmlformats.org/officeDocument/2006/relationships/image" Target="/ppt/media/image3.png" Id="R066429f3d09745eb" /><Relationship Type="http://schemas.openxmlformats.org/officeDocument/2006/relationships/notesSlide" Target="/ppt/notesSlides/notesSlide8.xml" Id="R3157ee1b6e0c4ae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345d7dd1be34cf5" /><Relationship Type="http://schemas.openxmlformats.org/officeDocument/2006/relationships/notesSlide" Target="/ppt/notesSlides/notesSlide9.xml" Id="Rc8084a7f38664cb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cbd7f3f07ff4912" /><Relationship Type="http://schemas.openxmlformats.org/officeDocument/2006/relationships/notesSlide" Target="/ppt/notesSlides/notesSlide10.xml" Id="Rb92b27cfafb24b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fae8a5228f34849" /><Relationship Type="http://schemas.openxmlformats.org/officeDocument/2006/relationships/notesSlide" Target="/ppt/notesSlides/notesSlide11.xml" Id="R9b3cb31581fc41d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97f74ecb8cb4bad" /><Relationship Type="http://schemas.openxmlformats.org/officeDocument/2006/relationships/notesSlide" Target="/ppt/notesSlides/notesSlide12.xml" Id="Rf06f608575c241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4d4982414b34e7c" /><Relationship Type="http://schemas.openxmlformats.org/officeDocument/2006/relationships/notesSlide" Target="/ppt/notesSlides/notesSlide13.xml" Id="R126f28be70f24ff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88face8215440c5" /><Relationship Type="http://schemas.openxmlformats.org/officeDocument/2006/relationships/notesSlide" Target="/ppt/notesSlides/notesSlide14.xml" Id="R22639208051249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71b78f206ab4fa1" /><Relationship Type="http://schemas.openxmlformats.org/officeDocument/2006/relationships/notesSlide" Target="/ppt/notesSlides/notesSlide15.xml" Id="R86cd877bf5914c6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4f3e5ba7aed4992" /><Relationship Type="http://schemas.openxmlformats.org/officeDocument/2006/relationships/notesSlide" Target="/ppt/notesSlides/notesSlide16.xml" Id="Re18d8431108241f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46b38c646214903" /><Relationship Type="http://schemas.openxmlformats.org/officeDocument/2006/relationships/notesSlide" Target="/ppt/notesSlides/notesSlide17.xml" Id="R4a70dbec1ed14d6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0052f561d104c1c" /><Relationship Type="http://schemas.openxmlformats.org/officeDocument/2006/relationships/notesSlide" Target="/ppt/notesSlides/notesSlide18.xml" Id="R5d87ef3733f9478e" /></Relationships>
</file>

<file path=ppt/slides/slide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8D32EB5-6778-452F-AA60-A87E9D610098}"/>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64B00BCA-C488-42F7-88EA-75958BFF6913}"/>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CD8D926A-4860-49D0-AA52-7CEF4CA1F060}"/>
              </a:ext>
            </a:extLst>
          </p:cNvPr>
          <p:cNvSpPr>
            <a:spLocks xmlns:a="http://schemas.openxmlformats.org/drawingml/2006/main" noGrp="1"/>
          </p:cNvSpPr>
          <p:nvPr/>
        </p:nvSpPr>
        <p:spPr>
          <a:xfrm xmlns:a="http://schemas.openxmlformats.org/drawingml/2006/main">
            <a:off x="609600" y="1466850"/>
            <a:ext cx="676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14364A"/>
                </a:solidFill>
                <a:latin typeface="DejaVu Sans"/>
                <a:ea typeface="DejaVu Sans"/>
                <a:cs typeface="DejaVu Sans"/>
              </a:defRPr>
            </a:pPr>
            <a:r>
              <a:rPr sz="5250" b="1">
                <a:solidFill>
                  <a:srgbClr val="14364A"/>
                </a:solidFill>
                <a:latin typeface="DejaVu Sans"/>
                <a:ea typeface="DejaVu Sans"/>
                <a:cs typeface="DejaVu Sans"/>
              </a:rPr>
              <a:t>Безпека на</a:t>
            </a:r>
          </a:p>
          <a:p xmlns:a="http://schemas.openxmlformats.org/drawingml/2006/main">
            <a:pPr>
              <a:defRPr sz="5250" b="1">
                <a:solidFill>
                  <a:srgbClr val="14364A"/>
                </a:solidFill>
                <a:latin typeface="DejaVu Sans"/>
                <a:ea typeface="DejaVu Sans"/>
                <a:cs typeface="DejaVu Sans"/>
              </a:defRPr>
            </a:pPr>
            <a:r>
              <a:rPr sz="5250" b="1">
                <a:solidFill>
                  <a:srgbClr val="14364A"/>
                </a:solidFill>
                <a:latin typeface="DejaVu Sans"/>
                <a:ea typeface="DejaVu Sans"/>
                <a:cs typeface="DejaVu Sans"/>
              </a:rPr>
              <a:t>осінніх канікулах</a:t>
            </a:r>
          </a:p>
        </p:txBody>
      </p:sp>
      <p:sp>
        <p:nvSpPr>
          <p:cNvPr id="4" name="">
            <a:extLst xmlns:a="http://schemas.openxmlformats.org/drawingml/2006/main">
              <a:ext uri="{FF2B5EF4-FFF2-40B4-BE49-F238E27FC236}">
                <a16:creationId xmlns:a16="http://schemas.microsoft.com/office/drawing/2014/main" id="{C621FA8C-CD8D-4C43-BAC6-A6406F27FE62}"/>
              </a:ext>
            </a:extLst>
          </p:cNvPr>
          <p:cNvSpPr>
            <a:spLocks xmlns:a="http://schemas.openxmlformats.org/drawingml/2006/main" noGrp="1"/>
          </p:cNvSpPr>
          <p:nvPr/>
        </p:nvSpPr>
        <p:spPr>
          <a:xfrm xmlns:a="http://schemas.openxmlformats.org/drawingml/2006/main">
            <a:off x="628650" y="4238625"/>
            <a:ext cx="6191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007D86"/>
                </a:solidFill>
                <a:latin typeface="DejaVu Sans"/>
                <a:ea typeface="DejaVu Sans"/>
                <a:cs typeface="DejaVu Sans"/>
              </a:defRPr>
            </a:pPr>
            <a:r>
              <a:rPr sz="2175" b="0">
                <a:solidFill>
                  <a:srgbClr val="007D86"/>
                </a:solidFill>
                <a:latin typeface="DejaVu Sans"/>
                <a:ea typeface="DejaVu Sans"/>
                <a:cs typeface="DejaVu Sans"/>
              </a:rPr>
              <a:t>Ситуації, рішення та наші домовленості</a:t>
            </a:r>
          </a:p>
        </p:txBody>
      </p:sp>
      <p:sp>
        <p:nvSpPr>
          <p:cNvPr id="5" name="">
            <a:extLst xmlns:a="http://schemas.openxmlformats.org/drawingml/2006/main">
              <a:ext uri="{FF2B5EF4-FFF2-40B4-BE49-F238E27FC236}">
                <a16:creationId xmlns:a16="http://schemas.microsoft.com/office/drawing/2014/main" id="{CEBF3D7B-E32E-42F1-995F-1027B04E0CED}"/>
              </a:ext>
            </a:extLst>
          </p:cNvPr>
          <p:cNvSpPr>
            <a:spLocks xmlns:a="http://schemas.openxmlformats.org/drawingml/2006/main" noGrp="1"/>
          </p:cNvSpPr>
          <p:nvPr/>
        </p:nvSpPr>
        <p:spPr>
          <a:xfrm xmlns:a="http://schemas.openxmlformats.org/drawingml/2006/main">
            <a:off x="628650" y="5715000"/>
            <a:ext cx="3810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4364A"/>
                </a:solidFill>
                <a:latin typeface="DejaVu Sans"/>
                <a:ea typeface="DejaVu Sans"/>
                <a:cs typeface="DejaVu Sans"/>
              </a:defRPr>
            </a:pPr>
            <a:r>
              <a:rPr sz="1725" b="0">
                <a:solidFill>
                  <a:srgbClr val="14364A"/>
                </a:solidFill>
                <a:latin typeface="DejaVu Sans"/>
                <a:ea typeface="DejaVu Sans"/>
                <a:cs typeface="DejaVu Sans"/>
              </a:rPr>
              <a:t>5–9 класи</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2dfff787437a4b18"/>
          <a:stretch xmlns:a="http://schemas.openxmlformats.org/drawingml/2006/main"/>
        </p:blipFill>
        <p:spPr>
          <a:xfrm xmlns:a="http://schemas.openxmlformats.org/drawingml/2006/main">
            <a:off x="7826375" y="971550"/>
            <a:ext cx="3397250" cy="5095875"/>
          </a:xfrm>
          <a:prstGeom xmlns:a="http://schemas.openxmlformats.org/drawingml/2006/main" prst="rect">
            <a:avLst/>
          </a:prstGeom>
        </p:spPr>
      </p:pic>
    </p:spTree>
    <p:extLst>
      <p:ext uri="{BB962C8B-B14F-4D97-AF65-F5344CB8AC3E}">
        <p14:creationId xmlns:p14="http://schemas.microsoft.com/office/powerpoint/2010/main" val="247665038"/>
      </p:ext>
    </p:extLst>
  </p:cSld>
</p:sld>
</file>

<file path=ppt/slides/slide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871458B-F16A-4B73-A58A-C8B20FF0F726}"/>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E1FD1F2F-4B66-4DC0-9358-F46162012850}"/>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02</a:t>
            </a:r>
          </a:p>
        </p:txBody>
      </p:sp>
      <p:sp>
        <p:nvSpPr>
          <p:cNvPr id="3" name="">
            <a:extLst xmlns:a="http://schemas.openxmlformats.org/drawingml/2006/main">
              <a:ext uri="{FF2B5EF4-FFF2-40B4-BE49-F238E27FC236}">
                <a16:creationId xmlns:a16="http://schemas.microsoft.com/office/drawing/2014/main" id="{B71C0DD0-E344-42D6-9A1F-86051CEEA358}"/>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Перед прогулянкою</a:t>
            </a:r>
          </a:p>
        </p:txBody>
      </p:sp>
      <p:sp>
        <p:nvSpPr>
          <p:cNvPr id="4" name="">
            <a:extLst xmlns:a="http://schemas.openxmlformats.org/drawingml/2006/main">
              <a:ext uri="{FF2B5EF4-FFF2-40B4-BE49-F238E27FC236}">
                <a16:creationId xmlns:a16="http://schemas.microsoft.com/office/drawing/2014/main" id="{E56B159D-12E2-4401-8758-3B91BBA7B810}"/>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Маршрут</a:t>
            </a:r>
          </a:p>
        </p:txBody>
      </p:sp>
      <p:sp>
        <p:nvSpPr>
          <p:cNvPr id="5" name="">
            <a:extLst xmlns:a="http://schemas.openxmlformats.org/drawingml/2006/main">
              <a:ext uri="{FF2B5EF4-FFF2-40B4-BE49-F238E27FC236}">
                <a16:creationId xmlns:a16="http://schemas.microsoft.com/office/drawing/2014/main" id="{A1A6330C-BF75-475F-B21B-2ED3DB58D0E5}"/>
              </a:ext>
            </a:extLst>
          </p:cNvPr>
          <p:cNvSpPr>
            <a:spLocks xmlns:a="http://schemas.openxmlformats.org/drawingml/2006/main" noGrp="1"/>
          </p:cNvSpPr>
          <p:nvPr/>
        </p:nvSpPr>
        <p:spPr>
          <a:xfrm xmlns:a="http://schemas.openxmlformats.org/drawingml/2006/main">
            <a:off x="3924300" y="17621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Близькі знають, куди й з ким ти йдеш та коли повернешся.</a:t>
            </a:r>
          </a:p>
        </p:txBody>
      </p:sp>
      <p:sp>
        <p:nvSpPr>
          <p:cNvPr id="6" name="">
            <a:extLst xmlns:a="http://schemas.openxmlformats.org/drawingml/2006/main">
              <a:ext uri="{FF2B5EF4-FFF2-40B4-BE49-F238E27FC236}">
                <a16:creationId xmlns:a16="http://schemas.microsoft.com/office/drawing/2014/main" id="{23F1CFAF-FA38-4F9D-9D2F-5B9E780489F1}"/>
              </a:ext>
            </a:extLst>
          </p:cNvPr>
          <p:cNvSpPr>
            <a:spLocks xmlns:a="http://schemas.openxmlformats.org/drawingml/2006/main" noGrp="1"/>
          </p:cNvSpPr>
          <p:nvPr/>
        </p:nvSpPr>
        <p:spPr>
          <a:xfrm xmlns:a="http://schemas.openxmlformats.org/drawingml/2006/main">
            <a:off x="609600" y="27622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Зв’язок</a:t>
            </a:r>
          </a:p>
        </p:txBody>
      </p:sp>
      <p:sp>
        <p:nvSpPr>
          <p:cNvPr id="7" name="">
            <a:extLst xmlns:a="http://schemas.openxmlformats.org/drawingml/2006/main">
              <a:ext uri="{FF2B5EF4-FFF2-40B4-BE49-F238E27FC236}">
                <a16:creationId xmlns:a16="http://schemas.microsoft.com/office/drawing/2014/main" id="{5E99DB71-1952-4573-A0A2-5546AE3EC950}"/>
              </a:ext>
            </a:extLst>
          </p:cNvPr>
          <p:cNvSpPr>
            <a:spLocks xmlns:a="http://schemas.openxmlformats.org/drawingml/2006/main" noGrp="1"/>
          </p:cNvSpPr>
          <p:nvPr/>
        </p:nvSpPr>
        <p:spPr>
          <a:xfrm xmlns:a="http://schemas.openxmlformats.org/drawingml/2006/main">
            <a:off x="3924300" y="276225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Телефон заряджений. Контакти близьких записані також на папері.</a:t>
            </a:r>
          </a:p>
        </p:txBody>
      </p:sp>
      <p:sp>
        <p:nvSpPr>
          <p:cNvPr id="8" name="">
            <a:extLst xmlns:a="http://schemas.openxmlformats.org/drawingml/2006/main">
              <a:ext uri="{FF2B5EF4-FFF2-40B4-BE49-F238E27FC236}">
                <a16:creationId xmlns:a16="http://schemas.microsoft.com/office/drawing/2014/main" id="{1CF68CFC-46B4-4660-ACB1-43B3CF95F636}"/>
              </a:ext>
            </a:extLst>
          </p:cNvPr>
          <p:cNvSpPr>
            <a:spLocks xmlns:a="http://schemas.openxmlformats.org/drawingml/2006/main" noGrp="1"/>
          </p:cNvSpPr>
          <p:nvPr/>
        </p:nvSpPr>
        <p:spPr>
          <a:xfrm xmlns:a="http://schemas.openxmlformats.org/drawingml/2006/main">
            <a:off x="609600" y="37623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Укриття</a:t>
            </a:r>
          </a:p>
        </p:txBody>
      </p:sp>
      <p:sp>
        <p:nvSpPr>
          <p:cNvPr id="9" name="">
            <a:extLst xmlns:a="http://schemas.openxmlformats.org/drawingml/2006/main">
              <a:ext uri="{FF2B5EF4-FFF2-40B4-BE49-F238E27FC236}">
                <a16:creationId xmlns:a16="http://schemas.microsoft.com/office/drawing/2014/main" id="{C4F84719-25D3-4F6F-9B5C-5A71471A6751}"/>
              </a:ext>
            </a:extLst>
          </p:cNvPr>
          <p:cNvSpPr>
            <a:spLocks xmlns:a="http://schemas.openxmlformats.org/drawingml/2006/main" noGrp="1"/>
          </p:cNvSpPr>
          <p:nvPr/>
        </p:nvSpPr>
        <p:spPr>
          <a:xfrm xmlns:a="http://schemas.openxmlformats.org/drawingml/2006/main">
            <a:off x="3924300" y="376237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Ти знаєш погоджене укриття на маршруті та як до нього дістатися.</a:t>
            </a:r>
          </a:p>
        </p:txBody>
      </p:sp>
      <p:sp>
        <p:nvSpPr>
          <p:cNvPr id="10" name="">
            <a:extLst xmlns:a="http://schemas.openxmlformats.org/drawingml/2006/main">
              <a:ext uri="{FF2B5EF4-FFF2-40B4-BE49-F238E27FC236}">
                <a16:creationId xmlns:a16="http://schemas.microsoft.com/office/drawing/2014/main" id="{E252173F-C183-42B8-8F13-B2FE395E9B24}"/>
              </a:ext>
            </a:extLst>
          </p:cNvPr>
          <p:cNvSpPr>
            <a:spLocks xmlns:a="http://schemas.openxmlformats.org/drawingml/2006/main" noGrp="1"/>
          </p:cNvSpPr>
          <p:nvPr/>
        </p:nvSpPr>
        <p:spPr>
          <a:xfrm xmlns:a="http://schemas.openxmlformats.org/drawingml/2006/main">
            <a:off x="609600" y="47625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Зміна планів</a:t>
            </a:r>
          </a:p>
        </p:txBody>
      </p:sp>
      <p:sp>
        <p:nvSpPr>
          <p:cNvPr id="11" name="">
            <a:extLst xmlns:a="http://schemas.openxmlformats.org/drawingml/2006/main">
              <a:ext uri="{FF2B5EF4-FFF2-40B4-BE49-F238E27FC236}">
                <a16:creationId xmlns:a16="http://schemas.microsoft.com/office/drawing/2014/main" id="{40F15179-D4D2-40CB-88BF-28468320D27B}"/>
              </a:ext>
            </a:extLst>
          </p:cNvPr>
          <p:cNvSpPr>
            <a:spLocks xmlns:a="http://schemas.openxmlformats.org/drawingml/2006/main" noGrp="1"/>
          </p:cNvSpPr>
          <p:nvPr/>
        </p:nvSpPr>
        <p:spPr>
          <a:xfrm xmlns:a="http://schemas.openxmlformats.org/drawingml/2006/main">
            <a:off x="3924300" y="476250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Про інше місце або затримку повідомляєш одразу.</a:t>
            </a:r>
          </a:p>
        </p:txBody>
      </p:sp>
    </p:spTree>
    <p:extLst>
      <p:ext uri="{BB962C8B-B14F-4D97-AF65-F5344CB8AC3E}">
        <p14:creationId xmlns:p14="http://schemas.microsoft.com/office/powerpoint/2010/main" val="298547610"/>
      </p:ext>
    </p:extLst>
  </p:cSld>
</p:sld>
</file>

<file path=ppt/slides/slide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D1A08D3-FD22-439A-AE12-7FD5DC95921A}"/>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E58FF52E-C1E3-4D11-B540-3BD76539FB3E}"/>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03</a:t>
            </a:r>
          </a:p>
        </p:txBody>
      </p:sp>
      <p:sp>
        <p:nvSpPr>
          <p:cNvPr id="3" name="">
            <a:extLst xmlns:a="http://schemas.openxmlformats.org/drawingml/2006/main">
              <a:ext uri="{FF2B5EF4-FFF2-40B4-BE49-F238E27FC236}">
                <a16:creationId xmlns:a16="http://schemas.microsoft.com/office/drawing/2014/main" id="{A2B04A07-FDA2-460B-9474-42A57EEBCA40}"/>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Дорога восени</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38c46e6f1464eae"/>
          <a:stretch xmlns:a="http://schemas.openxmlformats.org/drawingml/2006/main"/>
        </p:blipFill>
        <p:spPr>
          <a:xfrm xmlns:a="http://schemas.openxmlformats.org/drawingml/2006/main">
            <a:off x="8326438" y="1600200"/>
            <a:ext cx="2921000" cy="4381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0FA30E2-2C8C-4AC4-86BE-7662EDBD8ACC}"/>
              </a:ext>
            </a:extLst>
          </p:cNvPr>
          <p:cNvSpPr>
            <a:spLocks xmlns:a="http://schemas.openxmlformats.org/drawingml/2006/main" noGrp="1"/>
          </p:cNvSpPr>
          <p:nvPr/>
        </p:nvSpPr>
        <p:spPr>
          <a:xfrm xmlns:a="http://schemas.openxmlformats.org/drawingml/2006/main">
            <a:off x="609600" y="17430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01</a:t>
            </a:r>
          </a:p>
        </p:txBody>
      </p:sp>
      <p:sp>
        <p:nvSpPr>
          <p:cNvPr id="6" name="">
            <a:extLst xmlns:a="http://schemas.openxmlformats.org/drawingml/2006/main">
              <a:ext uri="{FF2B5EF4-FFF2-40B4-BE49-F238E27FC236}">
                <a16:creationId xmlns:a16="http://schemas.microsoft.com/office/drawing/2014/main" id="{BB01D385-AA12-40E3-B31C-3C9E6F3B58C8}"/>
              </a:ext>
            </a:extLst>
          </p:cNvPr>
          <p:cNvSpPr>
            <a:spLocks xmlns:a="http://schemas.openxmlformats.org/drawingml/2006/main" noGrp="1"/>
          </p:cNvSpPr>
          <p:nvPr/>
        </p:nvSpPr>
        <p:spPr>
          <a:xfrm xmlns:a="http://schemas.openxmlformats.org/drawingml/2006/main">
            <a:off x="1419225" y="17526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Переходь у визначеному місці. На регульованому переході чекай дозволеного сигналу.</a:t>
            </a:r>
          </a:p>
        </p:txBody>
      </p:sp>
      <p:sp>
        <p:nvSpPr>
          <p:cNvPr id="7" name="">
            <a:extLst xmlns:a="http://schemas.openxmlformats.org/drawingml/2006/main">
              <a:ext uri="{FF2B5EF4-FFF2-40B4-BE49-F238E27FC236}">
                <a16:creationId xmlns:a16="http://schemas.microsoft.com/office/drawing/2014/main" id="{E0A4AA40-85ED-41D2-9654-B650BEB6A0C8}"/>
              </a:ext>
            </a:extLst>
          </p:cNvPr>
          <p:cNvSpPr>
            <a:spLocks xmlns:a="http://schemas.openxmlformats.org/drawingml/2006/main" noGrp="1"/>
          </p:cNvSpPr>
          <p:nvPr/>
        </p:nvSpPr>
        <p:spPr>
          <a:xfrm xmlns:a="http://schemas.openxmlformats.org/drawingml/2006/main">
            <a:off x="609600" y="28098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02</a:t>
            </a:r>
          </a:p>
        </p:txBody>
      </p:sp>
      <p:sp>
        <p:nvSpPr>
          <p:cNvPr id="8" name="">
            <a:extLst xmlns:a="http://schemas.openxmlformats.org/drawingml/2006/main">
              <a:ext uri="{FF2B5EF4-FFF2-40B4-BE49-F238E27FC236}">
                <a16:creationId xmlns:a16="http://schemas.microsoft.com/office/drawing/2014/main" id="{B6004B7E-5AAF-430F-B028-CF5787538FDE}"/>
              </a:ext>
            </a:extLst>
          </p:cNvPr>
          <p:cNvSpPr>
            <a:spLocks xmlns:a="http://schemas.openxmlformats.org/drawingml/2006/main" noGrp="1"/>
          </p:cNvSpPr>
          <p:nvPr/>
        </p:nvSpPr>
        <p:spPr>
          <a:xfrm xmlns:a="http://schemas.openxmlformats.org/drawingml/2006/main">
            <a:off x="1419225" y="28194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Перед виходом на дорогу зупинись і переконайся, що переходити безпечно.</a:t>
            </a:r>
          </a:p>
        </p:txBody>
      </p:sp>
      <p:sp>
        <p:nvSpPr>
          <p:cNvPr id="9" name="">
            <a:extLst xmlns:a="http://schemas.openxmlformats.org/drawingml/2006/main">
              <a:ext uri="{FF2B5EF4-FFF2-40B4-BE49-F238E27FC236}">
                <a16:creationId xmlns:a16="http://schemas.microsoft.com/office/drawing/2014/main" id="{2FC5EE71-962C-4E05-82C3-835EB3EAD55F}"/>
              </a:ext>
            </a:extLst>
          </p:cNvPr>
          <p:cNvSpPr>
            <a:spLocks xmlns:a="http://schemas.openxmlformats.org/drawingml/2006/main" noGrp="1"/>
          </p:cNvSpPr>
          <p:nvPr/>
        </p:nvSpPr>
        <p:spPr>
          <a:xfrm xmlns:a="http://schemas.openxmlformats.org/drawingml/2006/main">
            <a:off x="609600" y="38766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03</a:t>
            </a:r>
          </a:p>
        </p:txBody>
      </p:sp>
      <p:sp>
        <p:nvSpPr>
          <p:cNvPr id="10" name="">
            <a:extLst xmlns:a="http://schemas.openxmlformats.org/drawingml/2006/main">
              <a:ext uri="{FF2B5EF4-FFF2-40B4-BE49-F238E27FC236}">
                <a16:creationId xmlns:a16="http://schemas.microsoft.com/office/drawing/2014/main" id="{5E182ADA-FF82-4C6D-BE72-4162A7D17179}"/>
              </a:ext>
            </a:extLst>
          </p:cNvPr>
          <p:cNvSpPr>
            <a:spLocks xmlns:a="http://schemas.openxmlformats.org/drawingml/2006/main" noGrp="1"/>
          </p:cNvSpPr>
          <p:nvPr/>
        </p:nvSpPr>
        <p:spPr>
          <a:xfrm xmlns:a="http://schemas.openxmlformats.org/drawingml/2006/main">
            <a:off x="1419225" y="38862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Прибери телефон і навушники під час переходу.</a:t>
            </a:r>
          </a:p>
        </p:txBody>
      </p:sp>
      <p:sp>
        <p:nvSpPr>
          <p:cNvPr id="11" name="">
            <a:extLst xmlns:a="http://schemas.openxmlformats.org/drawingml/2006/main">
              <a:ext uri="{FF2B5EF4-FFF2-40B4-BE49-F238E27FC236}">
                <a16:creationId xmlns:a16="http://schemas.microsoft.com/office/drawing/2014/main" id="{74968DAD-7D84-4F15-826B-B323F019082D}"/>
              </a:ext>
            </a:extLst>
          </p:cNvPr>
          <p:cNvSpPr>
            <a:spLocks xmlns:a="http://schemas.openxmlformats.org/drawingml/2006/main" noGrp="1"/>
          </p:cNvSpPr>
          <p:nvPr/>
        </p:nvSpPr>
        <p:spPr>
          <a:xfrm xmlns:a="http://schemas.openxmlformats.org/drawingml/2006/main">
            <a:off x="609600" y="49434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04</a:t>
            </a:r>
          </a:p>
        </p:txBody>
      </p:sp>
      <p:sp>
        <p:nvSpPr>
          <p:cNvPr id="12" name="">
            <a:extLst xmlns:a="http://schemas.openxmlformats.org/drawingml/2006/main">
              <a:ext uri="{FF2B5EF4-FFF2-40B4-BE49-F238E27FC236}">
                <a16:creationId xmlns:a16="http://schemas.microsoft.com/office/drawing/2014/main" id="{365410F8-41EF-4051-ABE6-32369A203C50}"/>
              </a:ext>
            </a:extLst>
          </p:cNvPr>
          <p:cNvSpPr>
            <a:spLocks xmlns:a="http://schemas.openxmlformats.org/drawingml/2006/main" noGrp="1"/>
          </p:cNvSpPr>
          <p:nvPr/>
        </p:nvSpPr>
        <p:spPr>
          <a:xfrm xmlns:a="http://schemas.openxmlformats.org/drawingml/2006/main">
            <a:off x="1419225" y="49530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У темряві носи світловідбивачі на одязі та рюкзаку.</a:t>
            </a:r>
          </a:p>
        </p:txBody>
      </p:sp>
    </p:spTree>
    <p:extLst>
      <p:ext uri="{BB962C8B-B14F-4D97-AF65-F5344CB8AC3E}">
        <p14:creationId xmlns:p14="http://schemas.microsoft.com/office/powerpoint/2010/main" val="2084148421"/>
      </p:ext>
    </p:extLst>
  </p:cSld>
</p:sld>
</file>

<file path=ppt/slides/slide4.xml><?xml version="1.0" encoding="utf-8"?>
<p:sld xmlns:p="http://schemas.openxmlformats.org/presentationml/2006/main">
  <p:cSld>
    <p:bg>
      <p:bgPr>
        <a:solidFill xmlns:a="http://schemas.openxmlformats.org/drawingml/2006/main">
          <a:srgbClr val="14364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7D8AD73-2F2E-49EE-A59E-B26E1030B8DC}"/>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FFE9CA"/>
                </a:solidFill>
                <a:latin typeface="DejaVu Sans"/>
                <a:ea typeface="DejaVu Sans"/>
                <a:cs typeface="DejaVu Sans"/>
              </a:defRPr>
            </a:pPr>
            <a:r>
              <a:rPr sz="1575" b="1">
                <a:solidFill>
                  <a:srgbClr val="FFE9CA"/>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AA1AD6C5-0276-4787-931E-6B4F3B8A0994}"/>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E9CA"/>
                </a:solidFill>
                <a:latin typeface="DejaVu Sans"/>
                <a:ea typeface="DejaVu Sans"/>
                <a:cs typeface="DejaVu Sans"/>
              </a:defRPr>
            </a:pPr>
            <a:r>
              <a:rPr sz="1275" b="0">
                <a:solidFill>
                  <a:srgbClr val="FFE9CA"/>
                </a:solidFill>
                <a:latin typeface="DejaVu Sans"/>
                <a:ea typeface="DejaVu Sans"/>
                <a:cs typeface="DejaVu Sans"/>
              </a:rPr>
              <a:t>04</a:t>
            </a:r>
          </a:p>
        </p:txBody>
      </p:sp>
      <p:sp>
        <p:nvSpPr>
          <p:cNvPr id="3" name="">
            <a:extLst xmlns:a="http://schemas.openxmlformats.org/drawingml/2006/main">
              <a:ext uri="{FF2B5EF4-FFF2-40B4-BE49-F238E27FC236}">
                <a16:creationId xmlns:a16="http://schemas.microsoft.com/office/drawing/2014/main" id="{D3BC5D49-7941-4B5B-9142-4BC220FACB4E}"/>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Ситуація 1. Уже темніє</a:t>
            </a:r>
          </a:p>
        </p:txBody>
      </p:sp>
      <p:sp>
        <p:nvSpPr>
          <p:cNvPr id="4" name="">
            <a:extLst xmlns:a="http://schemas.openxmlformats.org/drawingml/2006/main">
              <a:ext uri="{FF2B5EF4-FFF2-40B4-BE49-F238E27FC236}">
                <a16:creationId xmlns:a16="http://schemas.microsoft.com/office/drawing/2014/main" id="{9E98A224-8BFE-4A6A-A167-54CA2E0E32F8}"/>
              </a:ext>
            </a:extLst>
          </p:cNvPr>
          <p:cNvSpPr>
            <a:spLocks xmlns:a="http://schemas.openxmlformats.org/drawingml/2006/main" noGrp="1"/>
          </p:cNvSpPr>
          <p:nvPr/>
        </p:nvSpPr>
        <p:spPr>
          <a:xfrm xmlns:a="http://schemas.openxmlformats.org/drawingml/2006/main">
            <a:off x="609600" y="1743075"/>
            <a:ext cx="1066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FFF"/>
                </a:solidFill>
                <a:latin typeface="DejaVu Sans"/>
                <a:ea typeface="DejaVu Sans"/>
                <a:cs typeface="DejaVu Sans"/>
              </a:defRPr>
            </a:pPr>
            <a:r>
              <a:rPr sz="2400" b="0">
                <a:solidFill>
                  <a:srgbClr val="FFFFFF"/>
                </a:solidFill>
                <a:latin typeface="DejaVu Sans"/>
                <a:ea typeface="DejaVu Sans"/>
                <a:cs typeface="DejaVu Sans"/>
              </a:rPr>
              <a:t>Друзі кличуть скоротити шлях через неосвітлене місце. У навушниках грає музика, а телефон майже розрядився.</a:t>
            </a:r>
          </a:p>
        </p:txBody>
      </p:sp>
      <p:sp>
        <p:nvSpPr>
          <p:cNvPr id="5" name="">
            <a:extLst xmlns:a="http://schemas.openxmlformats.org/drawingml/2006/main">
              <a:ext uri="{FF2B5EF4-FFF2-40B4-BE49-F238E27FC236}">
                <a16:creationId xmlns:a16="http://schemas.microsoft.com/office/drawing/2014/main" id="{B3E186AA-C8BB-4F12-901F-F30335958209}"/>
              </a:ext>
            </a:extLst>
          </p:cNvPr>
          <p:cNvSpPr>
            <a:spLocks xmlns:a="http://schemas.openxmlformats.org/drawingml/2006/main" noGrp="1"/>
          </p:cNvSpPr>
          <p:nvPr/>
        </p:nvSpPr>
        <p:spPr>
          <a:xfrm xmlns:a="http://schemas.openxmlformats.org/drawingml/2006/main">
            <a:off x="609600" y="30480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E9CA"/>
                </a:solidFill>
                <a:latin typeface="DejaVu Sans"/>
                <a:ea typeface="DejaVu Sans"/>
                <a:cs typeface="DejaVu Sans"/>
              </a:defRPr>
            </a:pPr>
            <a:r>
              <a:rPr sz="2325" b="1">
                <a:solidFill>
                  <a:srgbClr val="FFE9CA"/>
                </a:solidFill>
                <a:latin typeface="DejaVu Sans"/>
                <a:ea typeface="DejaVu Sans"/>
                <a:cs typeface="DejaVu Sans"/>
              </a:rPr>
              <a:t>Яке рішення зменшить ризик?</a:t>
            </a:r>
          </a:p>
        </p:txBody>
      </p:sp>
      <p:sp>
        <p:nvSpPr>
          <p:cNvPr id="6" name="">
            <a:extLst xmlns:a="http://schemas.openxmlformats.org/drawingml/2006/main">
              <a:ext uri="{FF2B5EF4-FFF2-40B4-BE49-F238E27FC236}">
                <a16:creationId xmlns:a16="http://schemas.microsoft.com/office/drawing/2014/main" id="{6F0F1A58-94BE-451F-908C-D5FD7DD9733A}"/>
              </a:ext>
            </a:extLst>
          </p:cNvPr>
          <p:cNvSpPr>
            <a:spLocks xmlns:a="http://schemas.openxmlformats.org/drawingml/2006/main" noGrp="1"/>
          </p:cNvSpPr>
          <p:nvPr/>
        </p:nvSpPr>
        <p:spPr>
          <a:xfrm xmlns:a="http://schemas.openxmlformats.org/drawingml/2006/main">
            <a:off x="609600" y="3733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А. Піти навпростець, щоб швидше повернутися.</a:t>
            </a:r>
          </a:p>
        </p:txBody>
      </p:sp>
      <p:sp>
        <p:nvSpPr>
          <p:cNvPr id="7" name="">
            <a:extLst xmlns:a="http://schemas.openxmlformats.org/drawingml/2006/main">
              <a:ext uri="{FF2B5EF4-FFF2-40B4-BE49-F238E27FC236}">
                <a16:creationId xmlns:a16="http://schemas.microsoft.com/office/drawing/2014/main" id="{7F7590BF-CC17-4271-9208-BB20F6D25B5B}"/>
              </a:ext>
            </a:extLst>
          </p:cNvPr>
          <p:cNvSpPr>
            <a:spLocks xmlns:a="http://schemas.openxmlformats.org/drawingml/2006/main" noGrp="1"/>
          </p:cNvSpPr>
          <p:nvPr/>
        </p:nvSpPr>
        <p:spPr>
          <a:xfrm xmlns:a="http://schemas.openxmlformats.org/drawingml/2006/main">
            <a:off x="609600" y="4495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Б. Обрати освітлений погоджений маршрут і зв’язатися з близькими.</a:t>
            </a:r>
          </a:p>
        </p:txBody>
      </p:sp>
      <p:sp>
        <p:nvSpPr>
          <p:cNvPr id="8" name="">
            <a:extLst xmlns:a="http://schemas.openxmlformats.org/drawingml/2006/main">
              <a:ext uri="{FF2B5EF4-FFF2-40B4-BE49-F238E27FC236}">
                <a16:creationId xmlns:a16="http://schemas.microsoft.com/office/drawing/2014/main" id="{97B0E2D8-A132-44D7-9C6B-377F0884896D}"/>
              </a:ext>
            </a:extLst>
          </p:cNvPr>
          <p:cNvSpPr>
            <a:spLocks xmlns:a="http://schemas.openxmlformats.org/drawingml/2006/main" noGrp="1"/>
          </p:cNvSpPr>
          <p:nvPr/>
        </p:nvSpPr>
        <p:spPr>
          <a:xfrm xmlns:a="http://schemas.openxmlformats.org/drawingml/2006/main">
            <a:off x="609600" y="5257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В. Піти за друзями й увімкнути музику голосніше.</a:t>
            </a:r>
          </a:p>
        </p:txBody>
      </p:sp>
    </p:spTree>
    <p:extLst>
      <p:ext uri="{BB962C8B-B14F-4D97-AF65-F5344CB8AC3E}">
        <p14:creationId xmlns:p14="http://schemas.microsoft.com/office/powerpoint/2010/main" val="1846226439"/>
      </p:ext>
    </p:extLst>
  </p:cSld>
</p:sld>
</file>

<file path=ppt/slides/slide5.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B18F171-AE8A-4C2E-800B-CCA44B5795D7}"/>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CE011BA2-E9A2-4BDE-B811-B724AF188F0B}"/>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05</a:t>
            </a:r>
          </a:p>
        </p:txBody>
      </p:sp>
      <p:sp>
        <p:nvSpPr>
          <p:cNvPr id="3" name="">
            <a:extLst xmlns:a="http://schemas.openxmlformats.org/drawingml/2006/main">
              <a:ext uri="{FF2B5EF4-FFF2-40B4-BE49-F238E27FC236}">
                <a16:creationId xmlns:a16="http://schemas.microsoft.com/office/drawing/2014/main" id="{0AAF2446-7A10-49C7-B0F6-C9BF480D2B29}"/>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Повітряна тривога</a:t>
            </a:r>
          </a:p>
        </p:txBody>
      </p:sp>
      <p:sp>
        <p:nvSpPr>
          <p:cNvPr id="4" name="">
            <a:extLst xmlns:a="http://schemas.openxmlformats.org/drawingml/2006/main">
              <a:ext uri="{FF2B5EF4-FFF2-40B4-BE49-F238E27FC236}">
                <a16:creationId xmlns:a16="http://schemas.microsoft.com/office/drawing/2014/main" id="{9437EBAA-8959-418E-8849-4C9DD69C0191}"/>
              </a:ext>
            </a:extLst>
          </p:cNvPr>
          <p:cNvSpPr>
            <a:spLocks xmlns:a="http://schemas.openxmlformats.org/drawingml/2006/main" noGrp="1"/>
          </p:cNvSpPr>
          <p:nvPr/>
        </p:nvSpPr>
        <p:spPr>
          <a:xfrm xmlns:a="http://schemas.openxmlformats.org/drawingml/2006/main">
            <a:off x="609600" y="1809750"/>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01</a:t>
            </a:r>
          </a:p>
        </p:txBody>
      </p:sp>
      <p:sp>
        <p:nvSpPr>
          <p:cNvPr id="5" name="">
            <a:extLst xmlns:a="http://schemas.openxmlformats.org/drawingml/2006/main">
              <a:ext uri="{FF2B5EF4-FFF2-40B4-BE49-F238E27FC236}">
                <a16:creationId xmlns:a16="http://schemas.microsoft.com/office/drawing/2014/main" id="{41ED5F64-DFB1-442B-B50F-C78ACFBA927E}"/>
              </a:ext>
            </a:extLst>
          </p:cNvPr>
          <p:cNvSpPr>
            <a:spLocks xmlns:a="http://schemas.openxmlformats.org/drawingml/2006/main" noGrp="1"/>
          </p:cNvSpPr>
          <p:nvPr/>
        </p:nvSpPr>
        <p:spPr>
          <a:xfrm xmlns:a="http://schemas.openxmlformats.org/drawingml/2006/main">
            <a:off x="1943100" y="1809750"/>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Одразу прямуй до найближчого заздалегідь визначеного укриття.</a:t>
            </a:r>
          </a:p>
        </p:txBody>
      </p:sp>
      <p:sp>
        <p:nvSpPr>
          <p:cNvPr id="6" name="">
            <a:extLst xmlns:a="http://schemas.openxmlformats.org/drawingml/2006/main">
              <a:ext uri="{FF2B5EF4-FFF2-40B4-BE49-F238E27FC236}">
                <a16:creationId xmlns:a16="http://schemas.microsoft.com/office/drawing/2014/main" id="{76A04DAB-389B-49AE-BF2F-269BF07C725E}"/>
              </a:ext>
            </a:extLst>
          </p:cNvPr>
          <p:cNvSpPr>
            <a:spLocks xmlns:a="http://schemas.openxmlformats.org/drawingml/2006/main" noGrp="1"/>
          </p:cNvSpPr>
          <p:nvPr/>
        </p:nvSpPr>
        <p:spPr>
          <a:xfrm xmlns:a="http://schemas.openxmlformats.org/drawingml/2006/main">
            <a:off x="609600" y="3076575"/>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02</a:t>
            </a:r>
          </a:p>
        </p:txBody>
      </p:sp>
      <p:sp>
        <p:nvSpPr>
          <p:cNvPr id="7" name="">
            <a:extLst xmlns:a="http://schemas.openxmlformats.org/drawingml/2006/main">
              <a:ext uri="{FF2B5EF4-FFF2-40B4-BE49-F238E27FC236}">
                <a16:creationId xmlns:a16="http://schemas.microsoft.com/office/drawing/2014/main" id="{B29C09D7-59CD-472E-A47C-80D929A3BC76}"/>
              </a:ext>
            </a:extLst>
          </p:cNvPr>
          <p:cNvSpPr>
            <a:spLocks xmlns:a="http://schemas.openxmlformats.org/drawingml/2006/main" noGrp="1"/>
          </p:cNvSpPr>
          <p:nvPr/>
        </p:nvSpPr>
        <p:spPr>
          <a:xfrm xmlns:a="http://schemas.openxmlformats.org/drawingml/2006/main">
            <a:off x="1943100" y="3076575"/>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Спускайся сходами. Повідом близьких, де ти, щойно це безпечно.</a:t>
            </a:r>
          </a:p>
        </p:txBody>
      </p:sp>
      <p:sp>
        <p:nvSpPr>
          <p:cNvPr id="8" name="">
            <a:extLst xmlns:a="http://schemas.openxmlformats.org/drawingml/2006/main">
              <a:ext uri="{FF2B5EF4-FFF2-40B4-BE49-F238E27FC236}">
                <a16:creationId xmlns:a16="http://schemas.microsoft.com/office/drawing/2014/main" id="{5E78BA7C-7F89-4FEE-A7B6-DC732AE7BAB2}"/>
              </a:ext>
            </a:extLst>
          </p:cNvPr>
          <p:cNvSpPr>
            <a:spLocks xmlns:a="http://schemas.openxmlformats.org/drawingml/2006/main" noGrp="1"/>
          </p:cNvSpPr>
          <p:nvPr/>
        </p:nvSpPr>
        <p:spPr>
          <a:xfrm xmlns:a="http://schemas.openxmlformats.org/drawingml/2006/main">
            <a:off x="609600" y="4343400"/>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03</a:t>
            </a:r>
          </a:p>
        </p:txBody>
      </p:sp>
      <p:sp>
        <p:nvSpPr>
          <p:cNvPr id="9" name="">
            <a:extLst xmlns:a="http://schemas.openxmlformats.org/drawingml/2006/main">
              <a:ext uri="{FF2B5EF4-FFF2-40B4-BE49-F238E27FC236}">
                <a16:creationId xmlns:a16="http://schemas.microsoft.com/office/drawing/2014/main" id="{8AA8BB83-9B5A-4380-8776-A68266C734CD}"/>
              </a:ext>
            </a:extLst>
          </p:cNvPr>
          <p:cNvSpPr>
            <a:spLocks xmlns:a="http://schemas.openxmlformats.org/drawingml/2006/main" noGrp="1"/>
          </p:cNvSpPr>
          <p:nvPr/>
        </p:nvSpPr>
        <p:spPr>
          <a:xfrm xmlns:a="http://schemas.openxmlformats.org/drawingml/2006/main">
            <a:off x="1943100" y="4343400"/>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Залишайся в укритті до офіційного відбою. Виконуй вказівки відповідальних дорослих.</a:t>
            </a:r>
          </a:p>
        </p:txBody>
      </p:sp>
      <p:sp>
        <p:nvSpPr>
          <p:cNvPr id="10" name="">
            <a:extLst xmlns:a="http://schemas.openxmlformats.org/drawingml/2006/main">
              <a:ext uri="{FF2B5EF4-FFF2-40B4-BE49-F238E27FC236}">
                <a16:creationId xmlns:a16="http://schemas.microsoft.com/office/drawing/2014/main" id="{AA80DB82-E9E0-4088-AB74-460102FDD999}"/>
              </a:ext>
            </a:extLst>
          </p:cNvPr>
          <p:cNvSpPr>
            <a:spLocks xmlns:a="http://schemas.openxmlformats.org/drawingml/2006/main" noGrp="1"/>
          </p:cNvSpPr>
          <p:nvPr/>
        </p:nvSpPr>
        <p:spPr>
          <a:xfrm xmlns:a="http://schemas.openxmlformats.org/drawingml/2006/main">
            <a:off x="609600" y="59340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D86"/>
                </a:solidFill>
                <a:latin typeface="DejaVu Sans"/>
                <a:ea typeface="DejaVu Sans"/>
                <a:cs typeface="DejaVu Sans"/>
              </a:defRPr>
            </a:pPr>
            <a:r>
              <a:rPr sz="1725" b="1">
                <a:solidFill>
                  <a:srgbClr val="007D86"/>
                </a:solidFill>
                <a:latin typeface="DejaVu Sans"/>
                <a:ea typeface="DejaVu Sans"/>
                <a:cs typeface="DejaVu Sans"/>
              </a:rPr>
              <a:t>Місце укриття й запасний варіант сім’я перевіряє завчасно</a:t>
            </a:r>
          </a:p>
        </p:txBody>
      </p:sp>
    </p:spTree>
    <p:extLst>
      <p:ext uri="{BB962C8B-B14F-4D97-AF65-F5344CB8AC3E}">
        <p14:creationId xmlns:p14="http://schemas.microsoft.com/office/powerpoint/2010/main" val="225869886"/>
      </p:ext>
    </p:extLst>
  </p:cSld>
</p:sld>
</file>

<file path=ppt/slides/slide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C2181F0-07CD-41FE-A2AB-3A711C6692A7}"/>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7F7DE4BD-A18F-47E0-9FDE-5DE1A331F1B9}"/>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06</a:t>
            </a:r>
          </a:p>
        </p:txBody>
      </p:sp>
      <p:sp>
        <p:nvSpPr>
          <p:cNvPr id="3" name="">
            <a:extLst xmlns:a="http://schemas.openxmlformats.org/drawingml/2006/main">
              <a:ext uri="{FF2B5EF4-FFF2-40B4-BE49-F238E27FC236}">
                <a16:creationId xmlns:a16="http://schemas.microsoft.com/office/drawing/2014/main" id="{22DA9D7F-0024-4999-B562-5C80DB922BFD}"/>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Підозріла знахідка</a:t>
            </a:r>
          </a:p>
        </p:txBody>
      </p:sp>
      <p:sp>
        <p:nvSpPr>
          <p:cNvPr id="4" name="">
            <a:extLst xmlns:a="http://schemas.openxmlformats.org/drawingml/2006/main">
              <a:ext uri="{FF2B5EF4-FFF2-40B4-BE49-F238E27FC236}">
                <a16:creationId xmlns:a16="http://schemas.microsoft.com/office/drawing/2014/main" id="{5A2E7611-24A3-41A2-8CE9-CCF80248CB62}"/>
              </a:ext>
            </a:extLst>
          </p:cNvPr>
          <p:cNvSpPr>
            <a:spLocks xmlns:a="http://schemas.openxmlformats.org/drawingml/2006/main" noGrp="1"/>
          </p:cNvSpPr>
          <p:nvPr/>
        </p:nvSpPr>
        <p:spPr>
          <a:xfrm xmlns:a="http://schemas.openxmlformats.org/drawingml/2006/main">
            <a:off x="609600" y="1809750"/>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01</a:t>
            </a:r>
          </a:p>
        </p:txBody>
      </p:sp>
      <p:sp>
        <p:nvSpPr>
          <p:cNvPr id="5" name="">
            <a:extLst xmlns:a="http://schemas.openxmlformats.org/drawingml/2006/main">
              <a:ext uri="{FF2B5EF4-FFF2-40B4-BE49-F238E27FC236}">
                <a16:creationId xmlns:a16="http://schemas.microsoft.com/office/drawing/2014/main" id="{D2FBFBD3-7699-4CD0-AC14-817EDDED1708}"/>
              </a:ext>
            </a:extLst>
          </p:cNvPr>
          <p:cNvSpPr>
            <a:spLocks xmlns:a="http://schemas.openxmlformats.org/drawingml/2006/main" noGrp="1"/>
          </p:cNvSpPr>
          <p:nvPr/>
        </p:nvSpPr>
        <p:spPr>
          <a:xfrm xmlns:a="http://schemas.openxmlformats.org/drawingml/2006/main">
            <a:off x="1943100" y="1809750"/>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Зупинись. Не підходь, не торкайся й не пересувай предмет.</a:t>
            </a:r>
          </a:p>
        </p:txBody>
      </p:sp>
      <p:sp>
        <p:nvSpPr>
          <p:cNvPr id="6" name="">
            <a:extLst xmlns:a="http://schemas.openxmlformats.org/drawingml/2006/main">
              <a:ext uri="{FF2B5EF4-FFF2-40B4-BE49-F238E27FC236}">
                <a16:creationId xmlns:a16="http://schemas.microsoft.com/office/drawing/2014/main" id="{2362AAAF-5BDE-4AF0-BDED-157792FAB0EF}"/>
              </a:ext>
            </a:extLst>
          </p:cNvPr>
          <p:cNvSpPr>
            <a:spLocks xmlns:a="http://schemas.openxmlformats.org/drawingml/2006/main" noGrp="1"/>
          </p:cNvSpPr>
          <p:nvPr/>
        </p:nvSpPr>
        <p:spPr>
          <a:xfrm xmlns:a="http://schemas.openxmlformats.org/drawingml/2006/main">
            <a:off x="609600" y="3076575"/>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02</a:t>
            </a:r>
          </a:p>
        </p:txBody>
      </p:sp>
      <p:sp>
        <p:nvSpPr>
          <p:cNvPr id="7" name="">
            <a:extLst xmlns:a="http://schemas.openxmlformats.org/drawingml/2006/main">
              <a:ext uri="{FF2B5EF4-FFF2-40B4-BE49-F238E27FC236}">
                <a16:creationId xmlns:a16="http://schemas.microsoft.com/office/drawing/2014/main" id="{AF52D93B-9C8D-441B-85C1-A6304667F088}"/>
              </a:ext>
            </a:extLst>
          </p:cNvPr>
          <p:cNvSpPr>
            <a:spLocks xmlns:a="http://schemas.openxmlformats.org/drawingml/2006/main" noGrp="1"/>
          </p:cNvSpPr>
          <p:nvPr/>
        </p:nvSpPr>
        <p:spPr>
          <a:xfrm xmlns:a="http://schemas.openxmlformats.org/drawingml/2006/main">
            <a:off x="1943100" y="3076575"/>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Обережно повернися тим самим шляхом. Попередь інших, щоб не наближалися.</a:t>
            </a:r>
          </a:p>
        </p:txBody>
      </p:sp>
      <p:sp>
        <p:nvSpPr>
          <p:cNvPr id="8" name="">
            <a:extLst xmlns:a="http://schemas.openxmlformats.org/drawingml/2006/main">
              <a:ext uri="{FF2B5EF4-FFF2-40B4-BE49-F238E27FC236}">
                <a16:creationId xmlns:a16="http://schemas.microsoft.com/office/drawing/2014/main" id="{DE3A07DE-D955-4D9F-BFD4-92001CC0304D}"/>
              </a:ext>
            </a:extLst>
          </p:cNvPr>
          <p:cNvSpPr>
            <a:spLocks xmlns:a="http://schemas.openxmlformats.org/drawingml/2006/main" noGrp="1"/>
          </p:cNvSpPr>
          <p:nvPr/>
        </p:nvSpPr>
        <p:spPr>
          <a:xfrm xmlns:a="http://schemas.openxmlformats.org/drawingml/2006/main">
            <a:off x="609600" y="4343400"/>
            <a:ext cx="952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900" b="1">
                <a:solidFill>
                  <a:srgbClr val="D76A24"/>
                </a:solidFill>
                <a:latin typeface="DejaVu Sans"/>
                <a:ea typeface="DejaVu Sans"/>
                <a:cs typeface="DejaVu Sans"/>
              </a:defRPr>
            </a:pPr>
            <a:r>
              <a:rPr sz="3900" b="1">
                <a:solidFill>
                  <a:srgbClr val="D76A24"/>
                </a:solidFill>
                <a:latin typeface="DejaVu Sans"/>
                <a:ea typeface="DejaVu Sans"/>
                <a:cs typeface="DejaVu Sans"/>
              </a:rPr>
              <a:t>03</a:t>
            </a:r>
          </a:p>
        </p:txBody>
      </p:sp>
      <p:sp>
        <p:nvSpPr>
          <p:cNvPr id="9" name="">
            <a:extLst xmlns:a="http://schemas.openxmlformats.org/drawingml/2006/main">
              <a:ext uri="{FF2B5EF4-FFF2-40B4-BE49-F238E27FC236}">
                <a16:creationId xmlns:a16="http://schemas.microsoft.com/office/drawing/2014/main" id="{897654A8-72B9-4574-BAA4-0B3C5863C02E}"/>
              </a:ext>
            </a:extLst>
          </p:cNvPr>
          <p:cNvSpPr>
            <a:spLocks xmlns:a="http://schemas.openxmlformats.org/drawingml/2006/main" noGrp="1"/>
          </p:cNvSpPr>
          <p:nvPr/>
        </p:nvSpPr>
        <p:spPr>
          <a:xfrm xmlns:a="http://schemas.openxmlformats.org/drawingml/2006/main">
            <a:off x="1943100" y="4343400"/>
            <a:ext cx="93154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14364A"/>
                </a:solidFill>
                <a:latin typeface="DejaVu Sans"/>
                <a:ea typeface="DejaVu Sans"/>
                <a:cs typeface="DejaVu Sans"/>
              </a:defRPr>
            </a:pPr>
            <a:r>
              <a:rPr sz="2400" b="0">
                <a:solidFill>
                  <a:srgbClr val="14364A"/>
                </a:solidFill>
                <a:latin typeface="DejaVu Sans"/>
                <a:ea typeface="DejaVu Sans"/>
                <a:cs typeface="DejaVu Sans"/>
              </a:rPr>
              <a:t>Із безпечного місця повідом дорослого та телефонуй 101 або 112.</a:t>
            </a:r>
          </a:p>
        </p:txBody>
      </p:sp>
      <p:sp>
        <p:nvSpPr>
          <p:cNvPr id="10" name="">
            <a:extLst xmlns:a="http://schemas.openxmlformats.org/drawingml/2006/main">
              <a:ext uri="{FF2B5EF4-FFF2-40B4-BE49-F238E27FC236}">
                <a16:creationId xmlns:a16="http://schemas.microsoft.com/office/drawing/2014/main" id="{FA3385F1-4F63-4E6A-948F-72BD04DCA9D6}"/>
              </a:ext>
            </a:extLst>
          </p:cNvPr>
          <p:cNvSpPr>
            <a:spLocks xmlns:a="http://schemas.openxmlformats.org/drawingml/2006/main" noGrp="1"/>
          </p:cNvSpPr>
          <p:nvPr/>
        </p:nvSpPr>
        <p:spPr>
          <a:xfrm xmlns:a="http://schemas.openxmlformats.org/drawingml/2006/main">
            <a:off x="609600" y="5934075"/>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D86"/>
                </a:solidFill>
                <a:latin typeface="DejaVu Sans"/>
                <a:ea typeface="DejaVu Sans"/>
                <a:cs typeface="DejaVu Sans"/>
              </a:defRPr>
            </a:pPr>
            <a:r>
              <a:rPr sz="1725" b="1">
                <a:solidFill>
                  <a:srgbClr val="007D86"/>
                </a:solidFill>
                <a:latin typeface="DejaVu Sans"/>
                <a:ea typeface="DejaVu Sans"/>
                <a:cs typeface="DejaVu Sans"/>
              </a:rPr>
              <a:t>Для повідомлення не потрібно знати, що саме ти знайшов</a:t>
            </a:r>
          </a:p>
        </p:txBody>
      </p:sp>
    </p:spTree>
    <p:extLst>
      <p:ext uri="{BB962C8B-B14F-4D97-AF65-F5344CB8AC3E}">
        <p14:creationId xmlns:p14="http://schemas.microsoft.com/office/powerpoint/2010/main" val="525199608"/>
      </p:ext>
    </p:extLst>
  </p:cSld>
</p:sld>
</file>

<file path=ppt/slides/slide7.xml><?xml version="1.0" encoding="utf-8"?>
<p:sld xmlns:p="http://schemas.openxmlformats.org/presentationml/2006/main">
  <p:cSld>
    <p:bg>
      <p:bgPr>
        <a:solidFill xmlns:a="http://schemas.openxmlformats.org/drawingml/2006/main">
          <a:srgbClr val="14364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0D4330A-2EC1-4589-A039-F215507B9614}"/>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FFE9CA"/>
                </a:solidFill>
                <a:latin typeface="DejaVu Sans"/>
                <a:ea typeface="DejaVu Sans"/>
                <a:cs typeface="DejaVu Sans"/>
              </a:defRPr>
            </a:pPr>
            <a:r>
              <a:rPr sz="1575" b="1">
                <a:solidFill>
                  <a:srgbClr val="FFE9CA"/>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1F308343-6367-47DB-9371-C85FBE68C247}"/>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E9CA"/>
                </a:solidFill>
                <a:latin typeface="DejaVu Sans"/>
                <a:ea typeface="DejaVu Sans"/>
                <a:cs typeface="DejaVu Sans"/>
              </a:defRPr>
            </a:pPr>
            <a:r>
              <a:rPr sz="1275" b="0">
                <a:solidFill>
                  <a:srgbClr val="FFE9CA"/>
                </a:solidFill>
                <a:latin typeface="DejaVu Sans"/>
                <a:ea typeface="DejaVu Sans"/>
                <a:cs typeface="DejaVu Sans"/>
              </a:rPr>
              <a:t>07</a:t>
            </a:r>
          </a:p>
        </p:txBody>
      </p:sp>
      <p:sp>
        <p:nvSpPr>
          <p:cNvPr id="3" name="">
            <a:extLst xmlns:a="http://schemas.openxmlformats.org/drawingml/2006/main">
              <a:ext uri="{FF2B5EF4-FFF2-40B4-BE49-F238E27FC236}">
                <a16:creationId xmlns:a16="http://schemas.microsoft.com/office/drawing/2014/main" id="{63B5A6A2-2D2E-4FD8-8049-072BE23C365C}"/>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Ситуація 2. Знахідка в листі</a:t>
            </a:r>
          </a:p>
        </p:txBody>
      </p:sp>
      <p:sp>
        <p:nvSpPr>
          <p:cNvPr id="4" name="">
            <a:extLst xmlns:a="http://schemas.openxmlformats.org/drawingml/2006/main">
              <a:ext uri="{FF2B5EF4-FFF2-40B4-BE49-F238E27FC236}">
                <a16:creationId xmlns:a16="http://schemas.microsoft.com/office/drawing/2014/main" id="{69CE93C2-087B-46BD-A256-1DBA6B643333}"/>
              </a:ext>
            </a:extLst>
          </p:cNvPr>
          <p:cNvSpPr>
            <a:spLocks xmlns:a="http://schemas.openxmlformats.org/drawingml/2006/main" noGrp="1"/>
          </p:cNvSpPr>
          <p:nvPr/>
        </p:nvSpPr>
        <p:spPr>
          <a:xfrm xmlns:a="http://schemas.openxmlformats.org/drawingml/2006/main">
            <a:off x="609600" y="1743075"/>
            <a:ext cx="1066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FFF"/>
                </a:solidFill>
                <a:latin typeface="DejaVu Sans"/>
                <a:ea typeface="DejaVu Sans"/>
                <a:cs typeface="DejaVu Sans"/>
              </a:defRPr>
            </a:pPr>
            <a:r>
              <a:rPr sz="2400" b="0">
                <a:solidFill>
                  <a:srgbClr val="FFFFFF"/>
                </a:solidFill>
                <a:latin typeface="DejaVu Sans"/>
                <a:ea typeface="DejaVu Sans"/>
                <a:cs typeface="DejaVu Sans"/>
              </a:rPr>
              <a:t>Біля стежки лежить незнайомий предмет. Друг пропонує підійти ближче, сфотографувати його й надіслати дорослим.</a:t>
            </a:r>
          </a:p>
        </p:txBody>
      </p:sp>
      <p:sp>
        <p:nvSpPr>
          <p:cNvPr id="5" name="">
            <a:extLst xmlns:a="http://schemas.openxmlformats.org/drawingml/2006/main">
              <a:ext uri="{FF2B5EF4-FFF2-40B4-BE49-F238E27FC236}">
                <a16:creationId xmlns:a16="http://schemas.microsoft.com/office/drawing/2014/main" id="{0CBFD5B0-30E2-4C54-83EC-FEBC8FA0D790}"/>
              </a:ext>
            </a:extLst>
          </p:cNvPr>
          <p:cNvSpPr>
            <a:spLocks xmlns:a="http://schemas.openxmlformats.org/drawingml/2006/main" noGrp="1"/>
          </p:cNvSpPr>
          <p:nvPr/>
        </p:nvSpPr>
        <p:spPr>
          <a:xfrm xmlns:a="http://schemas.openxmlformats.org/drawingml/2006/main">
            <a:off x="609600" y="30480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E9CA"/>
                </a:solidFill>
                <a:latin typeface="DejaVu Sans"/>
                <a:ea typeface="DejaVu Sans"/>
                <a:cs typeface="DejaVu Sans"/>
              </a:defRPr>
            </a:pPr>
            <a:r>
              <a:rPr sz="2325" b="1">
                <a:solidFill>
                  <a:srgbClr val="FFE9CA"/>
                </a:solidFill>
                <a:latin typeface="DejaVu Sans"/>
                <a:ea typeface="DejaVu Sans"/>
                <a:cs typeface="DejaVu Sans"/>
              </a:rPr>
              <a:t>Що робитимеш?</a:t>
            </a:r>
          </a:p>
        </p:txBody>
      </p:sp>
      <p:sp>
        <p:nvSpPr>
          <p:cNvPr id="6" name="">
            <a:extLst xmlns:a="http://schemas.openxmlformats.org/drawingml/2006/main">
              <a:ext uri="{FF2B5EF4-FFF2-40B4-BE49-F238E27FC236}">
                <a16:creationId xmlns:a16="http://schemas.microsoft.com/office/drawing/2014/main" id="{9F0031A0-B782-43C6-ACD2-9BF028256F78}"/>
              </a:ext>
            </a:extLst>
          </p:cNvPr>
          <p:cNvSpPr>
            <a:spLocks xmlns:a="http://schemas.openxmlformats.org/drawingml/2006/main" noGrp="1"/>
          </p:cNvSpPr>
          <p:nvPr/>
        </p:nvSpPr>
        <p:spPr>
          <a:xfrm xmlns:a="http://schemas.openxmlformats.org/drawingml/2006/main">
            <a:off x="609600" y="3733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А. Підійду, але торкатися не буду.</a:t>
            </a:r>
          </a:p>
        </p:txBody>
      </p:sp>
      <p:sp>
        <p:nvSpPr>
          <p:cNvPr id="7" name="">
            <a:extLst xmlns:a="http://schemas.openxmlformats.org/drawingml/2006/main">
              <a:ext uri="{FF2B5EF4-FFF2-40B4-BE49-F238E27FC236}">
                <a16:creationId xmlns:a16="http://schemas.microsoft.com/office/drawing/2014/main" id="{0B57C0E3-F33F-47FF-9EC7-3E49BCE2C432}"/>
              </a:ext>
            </a:extLst>
          </p:cNvPr>
          <p:cNvSpPr>
            <a:spLocks xmlns:a="http://schemas.openxmlformats.org/drawingml/2006/main" noGrp="1"/>
          </p:cNvSpPr>
          <p:nvPr/>
        </p:nvSpPr>
        <p:spPr>
          <a:xfrm xmlns:a="http://schemas.openxmlformats.org/drawingml/2006/main">
            <a:off x="609600" y="4495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Б. Візьму предмет, щоб показати дорослим.</a:t>
            </a:r>
          </a:p>
        </p:txBody>
      </p:sp>
      <p:sp>
        <p:nvSpPr>
          <p:cNvPr id="8" name="">
            <a:extLst xmlns:a="http://schemas.openxmlformats.org/drawingml/2006/main">
              <a:ext uri="{FF2B5EF4-FFF2-40B4-BE49-F238E27FC236}">
                <a16:creationId xmlns:a16="http://schemas.microsoft.com/office/drawing/2014/main" id="{78279786-9FB3-4704-83E8-FD85988A16D8}"/>
              </a:ext>
            </a:extLst>
          </p:cNvPr>
          <p:cNvSpPr>
            <a:spLocks xmlns:a="http://schemas.openxmlformats.org/drawingml/2006/main" noGrp="1"/>
          </p:cNvSpPr>
          <p:nvPr/>
        </p:nvSpPr>
        <p:spPr>
          <a:xfrm xmlns:a="http://schemas.openxmlformats.org/drawingml/2006/main">
            <a:off x="609600" y="5257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В. Зупиню друга, відійду тим самим шляхом і повідомлю про знахідку.</a:t>
            </a:r>
          </a:p>
        </p:txBody>
      </p:sp>
    </p:spTree>
    <p:extLst>
      <p:ext uri="{BB962C8B-B14F-4D97-AF65-F5344CB8AC3E}">
        <p14:creationId xmlns:p14="http://schemas.microsoft.com/office/powerpoint/2010/main" val="574517087"/>
      </p:ext>
    </p:extLst>
  </p:cSld>
</p:sld>
</file>

<file path=ppt/slides/slide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4CE2672-79F3-4BE4-A978-36F9C6248B39}"/>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D4E594A7-F0F1-4AB7-A2A9-3BE7CB30D7AC}"/>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08</a:t>
            </a:r>
          </a:p>
        </p:txBody>
      </p:sp>
      <p:sp>
        <p:nvSpPr>
          <p:cNvPr id="3" name="">
            <a:extLst xmlns:a="http://schemas.openxmlformats.org/drawingml/2006/main">
              <a:ext uri="{FF2B5EF4-FFF2-40B4-BE49-F238E27FC236}">
                <a16:creationId xmlns:a16="http://schemas.microsoft.com/office/drawing/2014/main" id="{F7F37A08-FB47-43A4-AF57-283741CFBD1B}"/>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Удома зникло світло</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66429f3d09745eb"/>
          <a:stretch xmlns:a="http://schemas.openxmlformats.org/drawingml/2006/main"/>
        </p:blipFill>
        <p:spPr>
          <a:xfrm xmlns:a="http://schemas.openxmlformats.org/drawingml/2006/main">
            <a:off x="8326438" y="1600200"/>
            <a:ext cx="2921000" cy="4381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9EC909F-4FF8-4442-ADE1-75D803A4A859}"/>
              </a:ext>
            </a:extLst>
          </p:cNvPr>
          <p:cNvSpPr>
            <a:spLocks xmlns:a="http://schemas.openxmlformats.org/drawingml/2006/main" noGrp="1"/>
          </p:cNvSpPr>
          <p:nvPr/>
        </p:nvSpPr>
        <p:spPr>
          <a:xfrm xmlns:a="http://schemas.openxmlformats.org/drawingml/2006/main">
            <a:off x="609600" y="17430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01</a:t>
            </a:r>
          </a:p>
        </p:txBody>
      </p:sp>
      <p:sp>
        <p:nvSpPr>
          <p:cNvPr id="6" name="">
            <a:extLst xmlns:a="http://schemas.openxmlformats.org/drawingml/2006/main">
              <a:ext uri="{FF2B5EF4-FFF2-40B4-BE49-F238E27FC236}">
                <a16:creationId xmlns:a16="http://schemas.microsoft.com/office/drawing/2014/main" id="{1A19FC41-E88F-4F59-B924-C9EBC05E39E3}"/>
              </a:ext>
            </a:extLst>
          </p:cNvPr>
          <p:cNvSpPr>
            <a:spLocks xmlns:a="http://schemas.openxmlformats.org/drawingml/2006/main" noGrp="1"/>
          </p:cNvSpPr>
          <p:nvPr/>
        </p:nvSpPr>
        <p:spPr>
          <a:xfrm xmlns:a="http://schemas.openxmlformats.org/drawingml/2006/main">
            <a:off x="1419225" y="17526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Користуйся підготовленим ліхтариком. Свічки та пальники залиш дорослим.</a:t>
            </a:r>
          </a:p>
        </p:txBody>
      </p:sp>
      <p:sp>
        <p:nvSpPr>
          <p:cNvPr id="7" name="">
            <a:extLst xmlns:a="http://schemas.openxmlformats.org/drawingml/2006/main">
              <a:ext uri="{FF2B5EF4-FFF2-40B4-BE49-F238E27FC236}">
                <a16:creationId xmlns:a16="http://schemas.microsoft.com/office/drawing/2014/main" id="{27945802-B3AD-49B4-B3E3-3891CE5AA6D4}"/>
              </a:ext>
            </a:extLst>
          </p:cNvPr>
          <p:cNvSpPr>
            <a:spLocks xmlns:a="http://schemas.openxmlformats.org/drawingml/2006/main" noGrp="1"/>
          </p:cNvSpPr>
          <p:nvPr/>
        </p:nvSpPr>
        <p:spPr>
          <a:xfrm xmlns:a="http://schemas.openxmlformats.org/drawingml/2006/main">
            <a:off x="609600" y="28098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02</a:t>
            </a:r>
          </a:p>
        </p:txBody>
      </p:sp>
      <p:sp>
        <p:nvSpPr>
          <p:cNvPr id="8" name="">
            <a:extLst xmlns:a="http://schemas.openxmlformats.org/drawingml/2006/main">
              <a:ext uri="{FF2B5EF4-FFF2-40B4-BE49-F238E27FC236}">
                <a16:creationId xmlns:a16="http://schemas.microsoft.com/office/drawing/2014/main" id="{1625B170-2920-4ACE-959F-4F186D6F2465}"/>
              </a:ext>
            </a:extLst>
          </p:cNvPr>
          <p:cNvSpPr>
            <a:spLocks xmlns:a="http://schemas.openxmlformats.org/drawingml/2006/main" noGrp="1"/>
          </p:cNvSpPr>
          <p:nvPr/>
        </p:nvSpPr>
        <p:spPr>
          <a:xfrm xmlns:a="http://schemas.openxmlformats.org/drawingml/2006/main">
            <a:off x="1419225" y="28194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ремонтуй розетки, дроти й електрощит. Про несправність повідом дорослого.</a:t>
            </a:r>
          </a:p>
        </p:txBody>
      </p:sp>
      <p:sp>
        <p:nvSpPr>
          <p:cNvPr id="9" name="">
            <a:extLst xmlns:a="http://schemas.openxmlformats.org/drawingml/2006/main">
              <a:ext uri="{FF2B5EF4-FFF2-40B4-BE49-F238E27FC236}">
                <a16:creationId xmlns:a16="http://schemas.microsoft.com/office/drawing/2014/main" id="{BE5E64EB-C686-4B46-A311-3A7239DFE926}"/>
              </a:ext>
            </a:extLst>
          </p:cNvPr>
          <p:cNvSpPr>
            <a:spLocks xmlns:a="http://schemas.openxmlformats.org/drawingml/2006/main" noGrp="1"/>
          </p:cNvSpPr>
          <p:nvPr/>
        </p:nvSpPr>
        <p:spPr>
          <a:xfrm xmlns:a="http://schemas.openxmlformats.org/drawingml/2006/main">
            <a:off x="609600" y="38766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03</a:t>
            </a:r>
          </a:p>
        </p:txBody>
      </p:sp>
      <p:sp>
        <p:nvSpPr>
          <p:cNvPr id="10" name="">
            <a:extLst xmlns:a="http://schemas.openxmlformats.org/drawingml/2006/main">
              <a:ext uri="{FF2B5EF4-FFF2-40B4-BE49-F238E27FC236}">
                <a16:creationId xmlns:a16="http://schemas.microsoft.com/office/drawing/2014/main" id="{C3FF898F-53D7-4669-9F22-A72110AE3F1E}"/>
              </a:ext>
            </a:extLst>
          </p:cNvPr>
          <p:cNvSpPr>
            <a:spLocks xmlns:a="http://schemas.openxmlformats.org/drawingml/2006/main" noGrp="1"/>
          </p:cNvSpPr>
          <p:nvPr/>
        </p:nvSpPr>
        <p:spPr>
          <a:xfrm xmlns:a="http://schemas.openxmlformats.org/drawingml/2006/main">
            <a:off x="1419225" y="38862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Тримай речі подалі від обігрівача. Не накривай його та не суши на ньому одяг.</a:t>
            </a:r>
          </a:p>
        </p:txBody>
      </p:sp>
      <p:sp>
        <p:nvSpPr>
          <p:cNvPr id="11" name="">
            <a:extLst xmlns:a="http://schemas.openxmlformats.org/drawingml/2006/main">
              <a:ext uri="{FF2B5EF4-FFF2-40B4-BE49-F238E27FC236}">
                <a16:creationId xmlns:a16="http://schemas.microsoft.com/office/drawing/2014/main" id="{D5DB1FFC-A9F6-4296-8959-29E172E60127}"/>
              </a:ext>
            </a:extLst>
          </p:cNvPr>
          <p:cNvSpPr>
            <a:spLocks xmlns:a="http://schemas.openxmlformats.org/drawingml/2006/main" noGrp="1"/>
          </p:cNvSpPr>
          <p:nvPr/>
        </p:nvSpPr>
        <p:spPr>
          <a:xfrm xmlns:a="http://schemas.openxmlformats.org/drawingml/2006/main">
            <a:off x="609600" y="4943475"/>
            <a:ext cx="6096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D76A24"/>
                </a:solidFill>
                <a:latin typeface="DejaVu Sans"/>
                <a:ea typeface="DejaVu Sans"/>
                <a:cs typeface="DejaVu Sans"/>
              </a:defRPr>
            </a:pPr>
            <a:r>
              <a:rPr sz="2250" b="1">
                <a:solidFill>
                  <a:srgbClr val="D76A24"/>
                </a:solidFill>
                <a:latin typeface="DejaVu Sans"/>
                <a:ea typeface="DejaVu Sans"/>
                <a:cs typeface="DejaVu Sans"/>
              </a:rPr>
              <a:t>04</a:t>
            </a:r>
          </a:p>
        </p:txBody>
      </p:sp>
      <p:sp>
        <p:nvSpPr>
          <p:cNvPr id="12" name="">
            <a:extLst xmlns:a="http://schemas.openxmlformats.org/drawingml/2006/main">
              <a:ext uri="{FF2B5EF4-FFF2-40B4-BE49-F238E27FC236}">
                <a16:creationId xmlns:a16="http://schemas.microsoft.com/office/drawing/2014/main" id="{E37818C7-476E-420D-8857-7C7E7AFC3405}"/>
              </a:ext>
            </a:extLst>
          </p:cNvPr>
          <p:cNvSpPr>
            <a:spLocks xmlns:a="http://schemas.openxmlformats.org/drawingml/2006/main" noGrp="1"/>
          </p:cNvSpPr>
          <p:nvPr/>
        </p:nvSpPr>
        <p:spPr>
          <a:xfrm xmlns:a="http://schemas.openxmlformats.org/drawingml/2006/main">
            <a:off x="1419225" y="4953000"/>
            <a:ext cx="60960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План зв’язку на випадок розрядженого телефона погодь заздалегідь.</a:t>
            </a:r>
          </a:p>
        </p:txBody>
      </p:sp>
    </p:spTree>
    <p:extLst>
      <p:ext uri="{BB962C8B-B14F-4D97-AF65-F5344CB8AC3E}">
        <p14:creationId xmlns:p14="http://schemas.microsoft.com/office/powerpoint/2010/main" val="450643791"/>
      </p:ext>
    </p:extLst>
  </p:cSld>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AAB24951-2A83-4B4C-9D5F-863D9A478BCD}"/>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5BDDDEE8-A8AD-414F-9DC4-5E04556779C5}"/>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09</a:t>
            </a:r>
          </a:p>
        </p:txBody>
      </p:sp>
      <p:sp>
        <p:nvSpPr>
          <p:cNvPr id="3" name="">
            <a:extLst xmlns:a="http://schemas.openxmlformats.org/drawingml/2006/main">
              <a:ext uri="{FF2B5EF4-FFF2-40B4-BE49-F238E27FC236}">
                <a16:creationId xmlns:a16="http://schemas.microsoft.com/office/drawing/2014/main" id="{19194D98-9865-4B3D-BA58-F6601979B72E}"/>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Дим або запах газу</a:t>
            </a:r>
          </a:p>
        </p:txBody>
      </p:sp>
      <p:sp>
        <p:nvSpPr>
          <p:cNvPr id="4" name="">
            <a:extLst xmlns:a="http://schemas.openxmlformats.org/drawingml/2006/main">
              <a:ext uri="{FF2B5EF4-FFF2-40B4-BE49-F238E27FC236}">
                <a16:creationId xmlns:a16="http://schemas.microsoft.com/office/drawing/2014/main" id="{7284884D-58C3-4D72-BBE0-6DB90CD735DA}"/>
              </a:ext>
            </a:extLst>
          </p:cNvPr>
          <p:cNvSpPr>
            <a:spLocks xmlns:a="http://schemas.openxmlformats.org/drawingml/2006/main" noGrp="1"/>
          </p:cNvSpPr>
          <p:nvPr/>
        </p:nvSpPr>
        <p:spPr>
          <a:xfrm xmlns:a="http://schemas.openxmlformats.org/drawingml/2006/main">
            <a:off x="609600" y="1762125"/>
            <a:ext cx="5162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007D86"/>
                </a:solidFill>
                <a:latin typeface="DejaVu Sans"/>
                <a:ea typeface="DejaVu Sans"/>
                <a:cs typeface="DejaVu Sans"/>
              </a:defRPr>
            </a:pPr>
            <a:r>
              <a:rPr sz="2475" b="1">
                <a:solidFill>
                  <a:srgbClr val="007D86"/>
                </a:solidFill>
                <a:latin typeface="DejaVu Sans"/>
                <a:ea typeface="DejaVu Sans"/>
                <a:cs typeface="DejaVu Sans"/>
              </a:rPr>
              <a:t>Дим чи вогонь</a:t>
            </a:r>
          </a:p>
        </p:txBody>
      </p:sp>
      <p:sp>
        <p:nvSpPr>
          <p:cNvPr id="5" name="">
            <a:extLst xmlns:a="http://schemas.openxmlformats.org/drawingml/2006/main">
              <a:ext uri="{FF2B5EF4-FFF2-40B4-BE49-F238E27FC236}">
                <a16:creationId xmlns:a16="http://schemas.microsoft.com/office/drawing/2014/main" id="{C2C7F6D2-4B22-4373-AD16-6FAD3DBE72C9}"/>
              </a:ext>
            </a:extLst>
          </p:cNvPr>
          <p:cNvSpPr>
            <a:spLocks xmlns:a="http://schemas.openxmlformats.org/drawingml/2006/main" noGrp="1"/>
          </p:cNvSpPr>
          <p:nvPr/>
        </p:nvSpPr>
        <p:spPr>
          <a:xfrm xmlns:a="http://schemas.openxmlformats.org/drawingml/2006/main">
            <a:off x="609600" y="25908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Поклич дорослих. Якщо вихід безпечний, залиш приміщення сходами.</a:t>
            </a:r>
          </a:p>
        </p:txBody>
      </p:sp>
      <p:sp>
        <p:nvSpPr>
          <p:cNvPr id="6" name="">
            <a:extLst xmlns:a="http://schemas.openxmlformats.org/drawingml/2006/main">
              <a:ext uri="{FF2B5EF4-FFF2-40B4-BE49-F238E27FC236}">
                <a16:creationId xmlns:a16="http://schemas.microsoft.com/office/drawing/2014/main" id="{920AA63B-E470-45B7-855C-9861F13DBF59}"/>
              </a:ext>
            </a:extLst>
          </p:cNvPr>
          <p:cNvSpPr>
            <a:spLocks xmlns:a="http://schemas.openxmlformats.org/drawingml/2006/main" noGrp="1"/>
          </p:cNvSpPr>
          <p:nvPr/>
        </p:nvSpPr>
        <p:spPr>
          <a:xfrm xmlns:a="http://schemas.openxmlformats.org/drawingml/2006/main">
            <a:off x="609600" y="37719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Не гаси пожежу сам і не повертайся по речі.</a:t>
            </a:r>
          </a:p>
        </p:txBody>
      </p:sp>
      <p:sp>
        <p:nvSpPr>
          <p:cNvPr id="7" name="">
            <a:extLst xmlns:a="http://schemas.openxmlformats.org/drawingml/2006/main">
              <a:ext uri="{FF2B5EF4-FFF2-40B4-BE49-F238E27FC236}">
                <a16:creationId xmlns:a16="http://schemas.microsoft.com/office/drawing/2014/main" id="{A55B338B-A51E-4F0C-8683-1DDAC4D0288C}"/>
              </a:ext>
            </a:extLst>
          </p:cNvPr>
          <p:cNvSpPr>
            <a:spLocks xmlns:a="http://schemas.openxmlformats.org/drawingml/2006/main" noGrp="1"/>
          </p:cNvSpPr>
          <p:nvPr/>
        </p:nvSpPr>
        <p:spPr>
          <a:xfrm xmlns:a="http://schemas.openxmlformats.org/drawingml/2006/main">
            <a:off x="609600" y="49530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Якщо вийти неможливо, зачини двері між собою й вогнем та телефонуй 101 або 112.</a:t>
            </a:r>
          </a:p>
        </p:txBody>
      </p:sp>
      <p:sp>
        <p:nvSpPr>
          <p:cNvPr id="8" name="">
            <a:extLst xmlns:a="http://schemas.openxmlformats.org/drawingml/2006/main">
              <a:ext uri="{FF2B5EF4-FFF2-40B4-BE49-F238E27FC236}">
                <a16:creationId xmlns:a16="http://schemas.microsoft.com/office/drawing/2014/main" id="{DEA5B3A7-F8EB-4867-947F-9B3D23124381}"/>
              </a:ext>
            </a:extLst>
          </p:cNvPr>
          <p:cNvSpPr>
            <a:spLocks xmlns:a="http://schemas.openxmlformats.org/drawingml/2006/main" noGrp="1"/>
          </p:cNvSpPr>
          <p:nvPr/>
        </p:nvSpPr>
        <p:spPr>
          <a:xfrm xmlns:a="http://schemas.openxmlformats.org/drawingml/2006/main">
            <a:off x="6229350" y="1762125"/>
            <a:ext cx="51625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007D86"/>
                </a:solidFill>
                <a:latin typeface="DejaVu Sans"/>
                <a:ea typeface="DejaVu Sans"/>
                <a:cs typeface="DejaVu Sans"/>
              </a:defRPr>
            </a:pPr>
            <a:r>
              <a:rPr sz="2475" b="1">
                <a:solidFill>
                  <a:srgbClr val="007D86"/>
                </a:solidFill>
                <a:latin typeface="DejaVu Sans"/>
                <a:ea typeface="DejaVu Sans"/>
                <a:cs typeface="DejaVu Sans"/>
              </a:rPr>
              <a:t>Запах газу</a:t>
            </a:r>
          </a:p>
        </p:txBody>
      </p:sp>
      <p:sp>
        <p:nvSpPr>
          <p:cNvPr id="9" name="">
            <a:extLst xmlns:a="http://schemas.openxmlformats.org/drawingml/2006/main">
              <a:ext uri="{FF2B5EF4-FFF2-40B4-BE49-F238E27FC236}">
                <a16:creationId xmlns:a16="http://schemas.microsoft.com/office/drawing/2014/main" id="{584A7E47-66DC-4DC5-B3D1-7D1036494CBD}"/>
              </a:ext>
            </a:extLst>
          </p:cNvPr>
          <p:cNvSpPr>
            <a:spLocks xmlns:a="http://schemas.openxmlformats.org/drawingml/2006/main" noGrp="1"/>
          </p:cNvSpPr>
          <p:nvPr/>
        </p:nvSpPr>
        <p:spPr>
          <a:xfrm xmlns:a="http://schemas.openxmlformats.org/drawingml/2006/main">
            <a:off x="6229350" y="25908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Не запалюй вогонь. Не вмикай і не вимикай світло чи електроприлади.</a:t>
            </a:r>
          </a:p>
        </p:txBody>
      </p:sp>
      <p:sp>
        <p:nvSpPr>
          <p:cNvPr id="10" name="">
            <a:extLst xmlns:a="http://schemas.openxmlformats.org/drawingml/2006/main">
              <a:ext uri="{FF2B5EF4-FFF2-40B4-BE49-F238E27FC236}">
                <a16:creationId xmlns:a16="http://schemas.microsoft.com/office/drawing/2014/main" id="{5D37B394-49C3-44B7-87B2-495979684948}"/>
              </a:ext>
            </a:extLst>
          </p:cNvPr>
          <p:cNvSpPr>
            <a:spLocks xmlns:a="http://schemas.openxmlformats.org/drawingml/2006/main" noGrp="1"/>
          </p:cNvSpPr>
          <p:nvPr/>
        </p:nvSpPr>
        <p:spPr>
          <a:xfrm xmlns:a="http://schemas.openxmlformats.org/drawingml/2006/main">
            <a:off x="6229350" y="37719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Залиш приміщення та попередь дорослого.</a:t>
            </a:r>
          </a:p>
        </p:txBody>
      </p:sp>
      <p:sp>
        <p:nvSpPr>
          <p:cNvPr id="11" name="">
            <a:extLst xmlns:a="http://schemas.openxmlformats.org/drawingml/2006/main">
              <a:ext uri="{FF2B5EF4-FFF2-40B4-BE49-F238E27FC236}">
                <a16:creationId xmlns:a16="http://schemas.microsoft.com/office/drawing/2014/main" id="{37BBBF91-885B-49FD-B4ED-F42A3D3B3EB3}"/>
              </a:ext>
            </a:extLst>
          </p:cNvPr>
          <p:cNvSpPr>
            <a:spLocks xmlns:a="http://schemas.openxmlformats.org/drawingml/2006/main" noGrp="1"/>
          </p:cNvSpPr>
          <p:nvPr/>
        </p:nvSpPr>
        <p:spPr>
          <a:xfrm xmlns:a="http://schemas.openxmlformats.org/drawingml/2006/main">
            <a:off x="6229350" y="4953000"/>
            <a:ext cx="510540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Із безпечного місця надворі телефонуй 104 або 112.</a:t>
            </a:r>
          </a:p>
        </p:txBody>
      </p:sp>
    </p:spTree>
    <p:extLst>
      <p:ext uri="{BB962C8B-B14F-4D97-AF65-F5344CB8AC3E}">
        <p14:creationId xmlns:p14="http://schemas.microsoft.com/office/powerpoint/2010/main" val="302234197"/>
      </p:ext>
    </p:extLst>
  </p:cSld>
</p:sld>
</file>

<file path=ppt/slides/slide10.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FEB56A1-F95C-4788-9158-DD7933E9AB2D}"/>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78585E58-A496-4CD2-A587-937AD96BDF62}"/>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10</a:t>
            </a:r>
          </a:p>
        </p:txBody>
      </p:sp>
      <p:sp>
        <p:nvSpPr>
          <p:cNvPr id="3" name="">
            <a:extLst xmlns:a="http://schemas.openxmlformats.org/drawingml/2006/main">
              <a:ext uri="{FF2B5EF4-FFF2-40B4-BE49-F238E27FC236}">
                <a16:creationId xmlns:a16="http://schemas.microsoft.com/office/drawing/2014/main" id="{44FAC2E7-AE39-4C3B-99F0-8A3082ED3236}"/>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На вулиці та в громадських місцях</a:t>
            </a:r>
          </a:p>
        </p:txBody>
      </p:sp>
      <p:sp>
        <p:nvSpPr>
          <p:cNvPr id="4" name="">
            <a:extLst xmlns:a="http://schemas.openxmlformats.org/drawingml/2006/main">
              <a:ext uri="{FF2B5EF4-FFF2-40B4-BE49-F238E27FC236}">
                <a16:creationId xmlns:a16="http://schemas.microsoft.com/office/drawing/2014/main" id="{6071ED17-FE9A-42D2-9A3B-6028AACB592C}"/>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Незнайома людина</a:t>
            </a:r>
          </a:p>
        </p:txBody>
      </p:sp>
      <p:sp>
        <p:nvSpPr>
          <p:cNvPr id="5" name="">
            <a:extLst xmlns:a="http://schemas.openxmlformats.org/drawingml/2006/main">
              <a:ext uri="{FF2B5EF4-FFF2-40B4-BE49-F238E27FC236}">
                <a16:creationId xmlns:a16="http://schemas.microsoft.com/office/drawing/2014/main" id="{20ABF0B7-16AF-4357-9B5A-50802830D103}"/>
              </a:ext>
            </a:extLst>
          </p:cNvPr>
          <p:cNvSpPr>
            <a:spLocks xmlns:a="http://schemas.openxmlformats.org/drawingml/2006/main" noGrp="1"/>
          </p:cNvSpPr>
          <p:nvPr/>
        </p:nvSpPr>
        <p:spPr>
          <a:xfrm xmlns:a="http://schemas.openxmlformats.org/drawingml/2006/main">
            <a:off x="3924300" y="17621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йди й не сідай у транспорт із нею. Про несподівану пропозицію повідом близьких.</a:t>
            </a:r>
          </a:p>
        </p:txBody>
      </p:sp>
      <p:sp>
        <p:nvSpPr>
          <p:cNvPr id="6" name="">
            <a:extLst xmlns:a="http://schemas.openxmlformats.org/drawingml/2006/main">
              <a:ext uri="{FF2B5EF4-FFF2-40B4-BE49-F238E27FC236}">
                <a16:creationId xmlns:a16="http://schemas.microsoft.com/office/drawing/2014/main" id="{734B47D4-0ED5-4D85-BCF0-34CAA1BE7083}"/>
              </a:ext>
            </a:extLst>
          </p:cNvPr>
          <p:cNvSpPr>
            <a:spLocks xmlns:a="http://schemas.openxmlformats.org/drawingml/2006/main" noGrp="1"/>
          </p:cNvSpPr>
          <p:nvPr/>
        </p:nvSpPr>
        <p:spPr>
          <a:xfrm xmlns:a="http://schemas.openxmlformats.org/drawingml/2006/main">
            <a:off x="609600" y="27622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Загубився</a:t>
            </a:r>
          </a:p>
        </p:txBody>
      </p:sp>
      <p:sp>
        <p:nvSpPr>
          <p:cNvPr id="7" name="">
            <a:extLst xmlns:a="http://schemas.openxmlformats.org/drawingml/2006/main">
              <a:ext uri="{FF2B5EF4-FFF2-40B4-BE49-F238E27FC236}">
                <a16:creationId xmlns:a16="http://schemas.microsoft.com/office/drawing/2014/main" id="{AAEC7CC3-238B-44E1-B2A7-E609EAE74967}"/>
              </a:ext>
            </a:extLst>
          </p:cNvPr>
          <p:cNvSpPr>
            <a:spLocks xmlns:a="http://schemas.openxmlformats.org/drawingml/2006/main" noGrp="1"/>
          </p:cNvSpPr>
          <p:nvPr/>
        </p:nvSpPr>
        <p:spPr>
          <a:xfrm xmlns:a="http://schemas.openxmlformats.org/drawingml/2006/main">
            <a:off x="3924300" y="276225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Залишайся в безпечному людному місці. Звернися до працівника закладу або поліції.</a:t>
            </a:r>
          </a:p>
        </p:txBody>
      </p:sp>
      <p:sp>
        <p:nvSpPr>
          <p:cNvPr id="8" name="">
            <a:extLst xmlns:a="http://schemas.openxmlformats.org/drawingml/2006/main">
              <a:ext uri="{FF2B5EF4-FFF2-40B4-BE49-F238E27FC236}">
                <a16:creationId xmlns:a16="http://schemas.microsoft.com/office/drawing/2014/main" id="{39341CC4-505A-4FD0-9C88-EE2E4E10E874}"/>
              </a:ext>
            </a:extLst>
          </p:cNvPr>
          <p:cNvSpPr>
            <a:spLocks xmlns:a="http://schemas.openxmlformats.org/drawingml/2006/main" noGrp="1"/>
          </p:cNvSpPr>
          <p:nvPr/>
        </p:nvSpPr>
        <p:spPr>
          <a:xfrm xmlns:a="http://schemas.openxmlformats.org/drawingml/2006/main">
            <a:off x="609600" y="37623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Тиск чи погрози</a:t>
            </a:r>
          </a:p>
        </p:txBody>
      </p:sp>
      <p:sp>
        <p:nvSpPr>
          <p:cNvPr id="9" name="">
            <a:extLst xmlns:a="http://schemas.openxmlformats.org/drawingml/2006/main">
              <a:ext uri="{FF2B5EF4-FFF2-40B4-BE49-F238E27FC236}">
                <a16:creationId xmlns:a16="http://schemas.microsoft.com/office/drawing/2014/main" id="{D473FEA7-84CC-47F1-9D10-AD8B547B55DE}"/>
              </a:ext>
            </a:extLst>
          </p:cNvPr>
          <p:cNvSpPr>
            <a:spLocks xmlns:a="http://schemas.openxmlformats.org/drawingml/2006/main" noGrp="1"/>
          </p:cNvSpPr>
          <p:nvPr/>
        </p:nvSpPr>
        <p:spPr>
          <a:xfrm xmlns:a="http://schemas.openxmlformats.org/drawingml/2006/main">
            <a:off x="3924300" y="376237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Відійди в людне місце, приверни увагу та звернися по допомогу.</a:t>
            </a:r>
          </a:p>
        </p:txBody>
      </p:sp>
      <p:sp>
        <p:nvSpPr>
          <p:cNvPr id="10" name="">
            <a:extLst xmlns:a="http://schemas.openxmlformats.org/drawingml/2006/main">
              <a:ext uri="{FF2B5EF4-FFF2-40B4-BE49-F238E27FC236}">
                <a16:creationId xmlns:a16="http://schemas.microsoft.com/office/drawing/2014/main" id="{0E87DC03-454B-430C-903D-11A14DD5AE04}"/>
              </a:ext>
            </a:extLst>
          </p:cNvPr>
          <p:cNvSpPr>
            <a:spLocks xmlns:a="http://schemas.openxmlformats.org/drawingml/2006/main" noGrp="1"/>
          </p:cNvSpPr>
          <p:nvPr/>
        </p:nvSpPr>
        <p:spPr>
          <a:xfrm xmlns:a="http://schemas.openxmlformats.org/drawingml/2006/main">
            <a:off x="609600" y="47625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Небезпечні місця</a:t>
            </a:r>
          </a:p>
        </p:txBody>
      </p:sp>
      <p:sp>
        <p:nvSpPr>
          <p:cNvPr id="11" name="">
            <a:extLst xmlns:a="http://schemas.openxmlformats.org/drawingml/2006/main">
              <a:ext uri="{FF2B5EF4-FFF2-40B4-BE49-F238E27FC236}">
                <a16:creationId xmlns:a16="http://schemas.microsoft.com/office/drawing/2014/main" id="{5BD67722-9203-42BF-A28A-71086415A11F}"/>
              </a:ext>
            </a:extLst>
          </p:cNvPr>
          <p:cNvSpPr>
            <a:spLocks xmlns:a="http://schemas.openxmlformats.org/drawingml/2006/main" noGrp="1"/>
          </p:cNvSpPr>
          <p:nvPr/>
        </p:nvSpPr>
        <p:spPr>
          <a:xfrm xmlns:a="http://schemas.openxmlformats.org/drawingml/2006/main">
            <a:off x="3924300" y="476250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Уникай дахів, будмайданчиків, пошкоджених будівель і покинутих споруд.</a:t>
            </a:r>
          </a:p>
        </p:txBody>
      </p:sp>
    </p:spTree>
    <p:extLst>
      <p:ext uri="{BB962C8B-B14F-4D97-AF65-F5344CB8AC3E}">
        <p14:creationId xmlns:p14="http://schemas.microsoft.com/office/powerpoint/2010/main" val="483099175"/>
      </p:ext>
    </p:extLst>
  </p:cSld>
</p:sld>
</file>

<file path=ppt/slides/slide11.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1D4F10C8-6359-4D95-9017-B4E54FAC7AA2}"/>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F5C22FF4-0EB6-428F-8AC9-BC7B0DE1C15E}"/>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11</a:t>
            </a:r>
          </a:p>
        </p:txBody>
      </p:sp>
      <p:sp>
        <p:nvSpPr>
          <p:cNvPr id="3" name="">
            <a:extLst xmlns:a="http://schemas.openxmlformats.org/drawingml/2006/main">
              <a:ext uri="{FF2B5EF4-FFF2-40B4-BE49-F238E27FC236}">
                <a16:creationId xmlns:a16="http://schemas.microsoft.com/office/drawing/2014/main" id="{4E7E7C88-FF44-4499-9622-3697F634F14A}"/>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Прогулянки на природі</a:t>
            </a:r>
          </a:p>
        </p:txBody>
      </p:sp>
      <p:sp>
        <p:nvSpPr>
          <p:cNvPr id="4" name="">
            <a:extLst xmlns:a="http://schemas.openxmlformats.org/drawingml/2006/main">
              <a:ext uri="{FF2B5EF4-FFF2-40B4-BE49-F238E27FC236}">
                <a16:creationId xmlns:a16="http://schemas.microsoft.com/office/drawing/2014/main" id="{C3C9977E-7696-4D8B-8854-51A8354AAC04}"/>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Маршрут</a:t>
            </a:r>
          </a:p>
        </p:txBody>
      </p:sp>
      <p:sp>
        <p:nvSpPr>
          <p:cNvPr id="5" name="">
            <a:extLst xmlns:a="http://schemas.openxmlformats.org/drawingml/2006/main">
              <a:ext uri="{FF2B5EF4-FFF2-40B4-BE49-F238E27FC236}">
                <a16:creationId xmlns:a16="http://schemas.microsoft.com/office/drawing/2014/main" id="{A1982FD7-81E4-4D6C-B38D-7981F1FBE79D}"/>
              </a:ext>
            </a:extLst>
          </p:cNvPr>
          <p:cNvSpPr>
            <a:spLocks xmlns:a="http://schemas.openxmlformats.org/drawingml/2006/main" noGrp="1"/>
          </p:cNvSpPr>
          <p:nvPr/>
        </p:nvSpPr>
        <p:spPr>
          <a:xfrm xmlns:a="http://schemas.openxmlformats.org/drawingml/2006/main">
            <a:off x="3924300" y="17621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Обирай дозволені знайомі місця. Зважай на попереджувальні знаки й місцеві обмеження.</a:t>
            </a:r>
          </a:p>
        </p:txBody>
      </p:sp>
      <p:sp>
        <p:nvSpPr>
          <p:cNvPr id="6" name="">
            <a:extLst xmlns:a="http://schemas.openxmlformats.org/drawingml/2006/main">
              <a:ext uri="{FF2B5EF4-FFF2-40B4-BE49-F238E27FC236}">
                <a16:creationId xmlns:a16="http://schemas.microsoft.com/office/drawing/2014/main" id="{2D0EC45D-08F4-4413-AC4F-ADCB811A9BB0}"/>
              </a:ext>
            </a:extLst>
          </p:cNvPr>
          <p:cNvSpPr>
            <a:spLocks xmlns:a="http://schemas.openxmlformats.org/drawingml/2006/main" noGrp="1"/>
          </p:cNvSpPr>
          <p:nvPr/>
        </p:nvSpPr>
        <p:spPr>
          <a:xfrm xmlns:a="http://schemas.openxmlformats.org/drawingml/2006/main">
            <a:off x="609600" y="27622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Водойми</a:t>
            </a:r>
          </a:p>
        </p:txBody>
      </p:sp>
      <p:sp>
        <p:nvSpPr>
          <p:cNvPr id="7" name="">
            <a:extLst xmlns:a="http://schemas.openxmlformats.org/drawingml/2006/main">
              <a:ext uri="{FF2B5EF4-FFF2-40B4-BE49-F238E27FC236}">
                <a16:creationId xmlns:a16="http://schemas.microsoft.com/office/drawing/2014/main" id="{3BA8BD9A-A155-4843-9B27-FC5C1DA86C8F}"/>
              </a:ext>
            </a:extLst>
          </p:cNvPr>
          <p:cNvSpPr>
            <a:spLocks xmlns:a="http://schemas.openxmlformats.org/drawingml/2006/main" noGrp="1"/>
          </p:cNvSpPr>
          <p:nvPr/>
        </p:nvSpPr>
        <p:spPr>
          <a:xfrm xmlns:a="http://schemas.openxmlformats.org/drawingml/2006/main">
            <a:off x="3924300" y="276225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Слизький берег і холодна вода небезпечні. Не грайся біля краю та не виходь на кригу.</a:t>
            </a:r>
          </a:p>
        </p:txBody>
      </p:sp>
      <p:sp>
        <p:nvSpPr>
          <p:cNvPr id="8" name="">
            <a:extLst xmlns:a="http://schemas.openxmlformats.org/drawingml/2006/main">
              <a:ext uri="{FF2B5EF4-FFF2-40B4-BE49-F238E27FC236}">
                <a16:creationId xmlns:a16="http://schemas.microsoft.com/office/drawing/2014/main" id="{BC8FB32C-7BC5-4D1B-BD65-114DF45BBC65}"/>
              </a:ext>
            </a:extLst>
          </p:cNvPr>
          <p:cNvSpPr>
            <a:spLocks xmlns:a="http://schemas.openxmlformats.org/drawingml/2006/main" noGrp="1"/>
          </p:cNvSpPr>
          <p:nvPr/>
        </p:nvSpPr>
        <p:spPr>
          <a:xfrm xmlns:a="http://schemas.openxmlformats.org/drawingml/2006/main">
            <a:off x="609600" y="37623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Гриби й ягоди</a:t>
            </a:r>
          </a:p>
        </p:txBody>
      </p:sp>
      <p:sp>
        <p:nvSpPr>
          <p:cNvPr id="9" name="">
            <a:extLst xmlns:a="http://schemas.openxmlformats.org/drawingml/2006/main">
              <a:ext uri="{FF2B5EF4-FFF2-40B4-BE49-F238E27FC236}">
                <a16:creationId xmlns:a16="http://schemas.microsoft.com/office/drawing/2014/main" id="{9AAB5C26-74F3-498F-AE4F-ADCC48EB6061}"/>
              </a:ext>
            </a:extLst>
          </p:cNvPr>
          <p:cNvSpPr>
            <a:spLocks xmlns:a="http://schemas.openxmlformats.org/drawingml/2006/main" noGrp="1"/>
          </p:cNvSpPr>
          <p:nvPr/>
        </p:nvSpPr>
        <p:spPr>
          <a:xfrm xmlns:a="http://schemas.openxmlformats.org/drawingml/2006/main">
            <a:off x="3924300" y="376237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куштуй невідоме. Не збирай їжу на забруднених або небезпечних територіях.</a:t>
            </a:r>
          </a:p>
        </p:txBody>
      </p:sp>
      <p:sp>
        <p:nvSpPr>
          <p:cNvPr id="10" name="">
            <a:extLst xmlns:a="http://schemas.openxmlformats.org/drawingml/2006/main">
              <a:ext uri="{FF2B5EF4-FFF2-40B4-BE49-F238E27FC236}">
                <a16:creationId xmlns:a16="http://schemas.microsoft.com/office/drawing/2014/main" id="{99550401-845F-4B6F-BD18-CEDA69769026}"/>
              </a:ext>
            </a:extLst>
          </p:cNvPr>
          <p:cNvSpPr>
            <a:spLocks xmlns:a="http://schemas.openxmlformats.org/drawingml/2006/main" noGrp="1"/>
          </p:cNvSpPr>
          <p:nvPr/>
        </p:nvSpPr>
        <p:spPr>
          <a:xfrm xmlns:a="http://schemas.openxmlformats.org/drawingml/2006/main">
            <a:off x="609600" y="47625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Вогонь і проводи</a:t>
            </a:r>
          </a:p>
        </p:txBody>
      </p:sp>
      <p:sp>
        <p:nvSpPr>
          <p:cNvPr id="11" name="">
            <a:extLst xmlns:a="http://schemas.openxmlformats.org/drawingml/2006/main">
              <a:ext uri="{FF2B5EF4-FFF2-40B4-BE49-F238E27FC236}">
                <a16:creationId xmlns:a16="http://schemas.microsoft.com/office/drawing/2014/main" id="{3E6E9537-6512-45D0-9879-D75F747625A7}"/>
              </a:ext>
            </a:extLst>
          </p:cNvPr>
          <p:cNvSpPr>
            <a:spLocks xmlns:a="http://schemas.openxmlformats.org/drawingml/2006/main" noGrp="1"/>
          </p:cNvSpPr>
          <p:nvPr/>
        </p:nvSpPr>
        <p:spPr>
          <a:xfrm xmlns:a="http://schemas.openxmlformats.org/drawingml/2006/main">
            <a:off x="3924300" y="476250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підпалюй листя. До обірваних дротів не наближайся й одразу повідом дорослих.</a:t>
            </a:r>
          </a:p>
        </p:txBody>
      </p:sp>
    </p:spTree>
    <p:extLst>
      <p:ext uri="{BB962C8B-B14F-4D97-AF65-F5344CB8AC3E}">
        <p14:creationId xmlns:p14="http://schemas.microsoft.com/office/powerpoint/2010/main" val="1367383485"/>
      </p:ext>
    </p:extLst>
  </p:cSld>
</p:sld>
</file>

<file path=ppt/slides/slide1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9433B64-C6E8-4C76-8715-9F89CB1D6169}"/>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452929CD-C862-45D2-88B5-5B456BE01B02}"/>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12</a:t>
            </a:r>
          </a:p>
        </p:txBody>
      </p:sp>
      <p:sp>
        <p:nvSpPr>
          <p:cNvPr id="3" name="">
            <a:extLst xmlns:a="http://schemas.openxmlformats.org/drawingml/2006/main">
              <a:ext uri="{FF2B5EF4-FFF2-40B4-BE49-F238E27FC236}">
                <a16:creationId xmlns:a16="http://schemas.microsoft.com/office/drawing/2014/main" id="{C68058AA-5CEB-4B86-990E-CDC317707A09}"/>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Підозрілі повідомлення онлайн</a:t>
            </a:r>
          </a:p>
        </p:txBody>
      </p:sp>
      <p:sp>
        <p:nvSpPr>
          <p:cNvPr id="4" name="">
            <a:extLst xmlns:a="http://schemas.openxmlformats.org/drawingml/2006/main">
              <a:ext uri="{FF2B5EF4-FFF2-40B4-BE49-F238E27FC236}">
                <a16:creationId xmlns:a16="http://schemas.microsoft.com/office/drawing/2014/main" id="{97D13796-5B82-4BB0-B3B1-9765FAD6D48F}"/>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Ознаки ризику</a:t>
            </a:r>
          </a:p>
        </p:txBody>
      </p:sp>
      <p:sp>
        <p:nvSpPr>
          <p:cNvPr id="5" name="">
            <a:extLst xmlns:a="http://schemas.openxmlformats.org/drawingml/2006/main">
              <a:ext uri="{FF2B5EF4-FFF2-40B4-BE49-F238E27FC236}">
                <a16:creationId xmlns:a16="http://schemas.microsoft.com/office/drawing/2014/main" id="{D24538DC-4F58-4FA2-8400-913E2A76B4C9}"/>
              </a:ext>
            </a:extLst>
          </p:cNvPr>
          <p:cNvSpPr>
            <a:spLocks xmlns:a="http://schemas.openxmlformats.org/drawingml/2006/main" noGrp="1"/>
          </p:cNvSpPr>
          <p:nvPr/>
        </p:nvSpPr>
        <p:spPr>
          <a:xfrm xmlns:a="http://schemas.openxmlformats.org/drawingml/2006/main">
            <a:off x="3924300" y="17621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Незнайомець пропонує гроші за завдання, просить щось сфотографувати або тримати спілкування в таємниці.</a:t>
            </a:r>
          </a:p>
        </p:txBody>
      </p:sp>
      <p:sp>
        <p:nvSpPr>
          <p:cNvPr id="6" name="">
            <a:extLst xmlns:a="http://schemas.openxmlformats.org/drawingml/2006/main">
              <a:ext uri="{FF2B5EF4-FFF2-40B4-BE49-F238E27FC236}">
                <a16:creationId xmlns:a16="http://schemas.microsoft.com/office/drawing/2014/main" id="{391D4A4C-01A4-4A52-9FC1-501B62516707}"/>
              </a:ext>
            </a:extLst>
          </p:cNvPr>
          <p:cNvSpPr>
            <a:spLocks xmlns:a="http://schemas.openxmlformats.org/drawingml/2006/main" noGrp="1"/>
          </p:cNvSpPr>
          <p:nvPr/>
        </p:nvSpPr>
        <p:spPr>
          <a:xfrm xmlns:a="http://schemas.openxmlformats.org/drawingml/2006/main">
            <a:off x="609600" y="27622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Твої дані</a:t>
            </a:r>
          </a:p>
        </p:txBody>
      </p:sp>
      <p:sp>
        <p:nvSpPr>
          <p:cNvPr id="7" name="">
            <a:extLst xmlns:a="http://schemas.openxmlformats.org/drawingml/2006/main">
              <a:ext uri="{FF2B5EF4-FFF2-40B4-BE49-F238E27FC236}">
                <a16:creationId xmlns:a16="http://schemas.microsoft.com/office/drawing/2014/main" id="{F3107031-96AD-452B-87E4-DE42EAD97B3F}"/>
              </a:ext>
            </a:extLst>
          </p:cNvPr>
          <p:cNvSpPr>
            <a:spLocks xmlns:a="http://schemas.openxmlformats.org/drawingml/2006/main" noGrp="1"/>
          </p:cNvSpPr>
          <p:nvPr/>
        </p:nvSpPr>
        <p:spPr>
          <a:xfrm xmlns:a="http://schemas.openxmlformats.org/drawingml/2006/main">
            <a:off x="3924300" y="276225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передавай паролі, коди підтвердження, адресу й особисті фото.</a:t>
            </a:r>
          </a:p>
        </p:txBody>
      </p:sp>
      <p:sp>
        <p:nvSpPr>
          <p:cNvPr id="8" name="">
            <a:extLst xmlns:a="http://schemas.openxmlformats.org/drawingml/2006/main">
              <a:ext uri="{FF2B5EF4-FFF2-40B4-BE49-F238E27FC236}">
                <a16:creationId xmlns:a16="http://schemas.microsoft.com/office/drawing/2014/main" id="{EE5A9759-F03C-434C-A1D9-89A541EF98A4}"/>
              </a:ext>
            </a:extLst>
          </p:cNvPr>
          <p:cNvSpPr>
            <a:spLocks xmlns:a="http://schemas.openxmlformats.org/drawingml/2006/main" noGrp="1"/>
          </p:cNvSpPr>
          <p:nvPr/>
        </p:nvSpPr>
        <p:spPr>
          <a:xfrm xmlns:a="http://schemas.openxmlformats.org/drawingml/2006/main">
            <a:off x="609600" y="37623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Твоя дія</a:t>
            </a:r>
          </a:p>
        </p:txBody>
      </p:sp>
      <p:sp>
        <p:nvSpPr>
          <p:cNvPr id="9" name="">
            <a:extLst xmlns:a="http://schemas.openxmlformats.org/drawingml/2006/main">
              <a:ext uri="{FF2B5EF4-FFF2-40B4-BE49-F238E27FC236}">
                <a16:creationId xmlns:a16="http://schemas.microsoft.com/office/drawing/2014/main" id="{C80BAA64-1567-4F3B-BC7F-47348D85701E}"/>
              </a:ext>
            </a:extLst>
          </p:cNvPr>
          <p:cNvSpPr>
            <a:spLocks xmlns:a="http://schemas.openxmlformats.org/drawingml/2006/main" noGrp="1"/>
          </p:cNvSpPr>
          <p:nvPr/>
        </p:nvSpPr>
        <p:spPr>
          <a:xfrm xmlns:a="http://schemas.openxmlformats.org/drawingml/2006/main">
            <a:off x="3924300" y="376237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Не виконуй завдання й не продовжуй контакт. Покажи повідомлення дорослому, якому довіряєш.</a:t>
            </a:r>
          </a:p>
        </p:txBody>
      </p:sp>
      <p:sp>
        <p:nvSpPr>
          <p:cNvPr id="10" name="">
            <a:extLst xmlns:a="http://schemas.openxmlformats.org/drawingml/2006/main">
              <a:ext uri="{FF2B5EF4-FFF2-40B4-BE49-F238E27FC236}">
                <a16:creationId xmlns:a16="http://schemas.microsoft.com/office/drawing/2014/main" id="{14CB05EF-F8CD-4BD7-AEA7-56B8DB2CA0E6}"/>
              </a:ext>
            </a:extLst>
          </p:cNvPr>
          <p:cNvSpPr>
            <a:spLocks xmlns:a="http://schemas.openxmlformats.org/drawingml/2006/main" noGrp="1"/>
          </p:cNvSpPr>
          <p:nvPr/>
        </p:nvSpPr>
        <p:spPr>
          <a:xfrm xmlns:a="http://schemas.openxmlformats.org/drawingml/2006/main">
            <a:off x="609600" y="47625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Якщо вже погодився</a:t>
            </a:r>
          </a:p>
        </p:txBody>
      </p:sp>
      <p:sp>
        <p:nvSpPr>
          <p:cNvPr id="11" name="">
            <a:extLst xmlns:a="http://schemas.openxmlformats.org/drawingml/2006/main">
              <a:ext uri="{FF2B5EF4-FFF2-40B4-BE49-F238E27FC236}">
                <a16:creationId xmlns:a16="http://schemas.microsoft.com/office/drawing/2014/main" id="{C34307EE-DB67-45A6-9D57-A2911FF45053}"/>
              </a:ext>
            </a:extLst>
          </p:cNvPr>
          <p:cNvSpPr>
            <a:spLocks xmlns:a="http://schemas.openxmlformats.org/drawingml/2006/main" noGrp="1"/>
          </p:cNvSpPr>
          <p:nvPr/>
        </p:nvSpPr>
        <p:spPr>
          <a:xfrm xmlns:a="http://schemas.openxmlformats.org/drawingml/2006/main">
            <a:off x="3924300" y="476250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4364A"/>
                </a:solidFill>
                <a:latin typeface="DejaVu Sans"/>
                <a:ea typeface="DejaVu Sans"/>
                <a:cs typeface="DejaVu Sans"/>
              </a:defRPr>
            </a:pPr>
            <a:r>
              <a:rPr sz="2100" b="0">
                <a:solidFill>
                  <a:srgbClr val="14364A"/>
                </a:solidFill>
                <a:latin typeface="DejaVu Sans"/>
                <a:ea typeface="DejaVu Sans"/>
                <a:cs typeface="DejaVu Sans"/>
              </a:rPr>
              <a:t>Звернися по допомогу одразу. Про погрози й небезпечне завдання повідом поліцію.</a:t>
            </a:r>
          </a:p>
        </p:txBody>
      </p:sp>
    </p:spTree>
    <p:extLst>
      <p:ext uri="{BB962C8B-B14F-4D97-AF65-F5344CB8AC3E}">
        <p14:creationId xmlns:p14="http://schemas.microsoft.com/office/powerpoint/2010/main" val="292534968"/>
      </p:ext>
    </p:extLst>
  </p:cSld>
</p:sld>
</file>

<file path=ppt/slides/slide13.xml><?xml version="1.0" encoding="utf-8"?>
<p:sld xmlns:p="http://schemas.openxmlformats.org/presentationml/2006/main">
  <p:cSld>
    <p:bg>
      <p:bgPr>
        <a:solidFill xmlns:a="http://schemas.openxmlformats.org/drawingml/2006/main">
          <a:srgbClr val="14364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CBF8ED7F-ECE8-434E-B514-C52DA83CFF5D}"/>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FFE9CA"/>
                </a:solidFill>
                <a:latin typeface="DejaVu Sans"/>
                <a:ea typeface="DejaVu Sans"/>
                <a:cs typeface="DejaVu Sans"/>
              </a:defRPr>
            </a:pPr>
            <a:r>
              <a:rPr sz="1575" b="1">
                <a:solidFill>
                  <a:srgbClr val="FFE9CA"/>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C31F4E79-4D20-4EA9-A974-8541346B508D}"/>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E9CA"/>
                </a:solidFill>
                <a:latin typeface="DejaVu Sans"/>
                <a:ea typeface="DejaVu Sans"/>
                <a:cs typeface="DejaVu Sans"/>
              </a:defRPr>
            </a:pPr>
            <a:r>
              <a:rPr sz="1275" b="0">
                <a:solidFill>
                  <a:srgbClr val="FFE9CA"/>
                </a:solidFill>
                <a:latin typeface="DejaVu Sans"/>
                <a:ea typeface="DejaVu Sans"/>
                <a:cs typeface="DejaVu Sans"/>
              </a:rPr>
              <a:t>13</a:t>
            </a:r>
          </a:p>
        </p:txBody>
      </p:sp>
      <p:sp>
        <p:nvSpPr>
          <p:cNvPr id="3" name="">
            <a:extLst xmlns:a="http://schemas.openxmlformats.org/drawingml/2006/main">
              <a:ext uri="{FF2B5EF4-FFF2-40B4-BE49-F238E27FC236}">
                <a16:creationId xmlns:a16="http://schemas.microsoft.com/office/drawing/2014/main" id="{81A4F30A-5AA3-47E5-8AB7-0C37C7123416}"/>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Ситуація 3. «Легкі гроші»</a:t>
            </a:r>
          </a:p>
        </p:txBody>
      </p:sp>
      <p:sp>
        <p:nvSpPr>
          <p:cNvPr id="4" name="">
            <a:extLst xmlns:a="http://schemas.openxmlformats.org/drawingml/2006/main">
              <a:ext uri="{FF2B5EF4-FFF2-40B4-BE49-F238E27FC236}">
                <a16:creationId xmlns:a16="http://schemas.microsoft.com/office/drawing/2014/main" id="{5DB820BA-87BC-488A-AD09-73CB095072C6}"/>
              </a:ext>
            </a:extLst>
          </p:cNvPr>
          <p:cNvSpPr>
            <a:spLocks xmlns:a="http://schemas.openxmlformats.org/drawingml/2006/main" noGrp="1"/>
          </p:cNvSpPr>
          <p:nvPr/>
        </p:nvSpPr>
        <p:spPr>
          <a:xfrm xmlns:a="http://schemas.openxmlformats.org/drawingml/2006/main">
            <a:off x="609600" y="1743075"/>
            <a:ext cx="10668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FFFFFF"/>
                </a:solidFill>
                <a:latin typeface="DejaVu Sans"/>
                <a:ea typeface="DejaVu Sans"/>
                <a:cs typeface="DejaVu Sans"/>
              </a:defRPr>
            </a:pPr>
            <a:r>
              <a:rPr sz="2400" b="0">
                <a:solidFill>
                  <a:srgbClr val="FFFFFF"/>
                </a:solidFill>
                <a:latin typeface="DejaVu Sans"/>
                <a:ea typeface="DejaVu Sans"/>
                <a:cs typeface="DejaVu Sans"/>
              </a:rPr>
              <a:t>У месенджері пишуть: «Зніми коротке відео біля важливого об’єкта. Заплатимо. Батькам не кажи».</a:t>
            </a:r>
          </a:p>
        </p:txBody>
      </p:sp>
      <p:sp>
        <p:nvSpPr>
          <p:cNvPr id="5" name="">
            <a:extLst xmlns:a="http://schemas.openxmlformats.org/drawingml/2006/main">
              <a:ext uri="{FF2B5EF4-FFF2-40B4-BE49-F238E27FC236}">
                <a16:creationId xmlns:a16="http://schemas.microsoft.com/office/drawing/2014/main" id="{BC8DEFB9-082B-4266-BDAD-ADA63A56395A}"/>
              </a:ext>
            </a:extLst>
          </p:cNvPr>
          <p:cNvSpPr>
            <a:spLocks xmlns:a="http://schemas.openxmlformats.org/drawingml/2006/main" noGrp="1"/>
          </p:cNvSpPr>
          <p:nvPr/>
        </p:nvSpPr>
        <p:spPr>
          <a:xfrm xmlns:a="http://schemas.openxmlformats.org/drawingml/2006/main">
            <a:off x="609600" y="30480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FE9CA"/>
                </a:solidFill>
                <a:latin typeface="DejaVu Sans"/>
                <a:ea typeface="DejaVu Sans"/>
                <a:cs typeface="DejaVu Sans"/>
              </a:defRPr>
            </a:pPr>
            <a:r>
              <a:rPr sz="2325" b="1">
                <a:solidFill>
                  <a:srgbClr val="FFE9CA"/>
                </a:solidFill>
                <a:latin typeface="DejaVu Sans"/>
                <a:ea typeface="DejaVu Sans"/>
                <a:cs typeface="DejaVu Sans"/>
              </a:rPr>
              <a:t>Що тут насторожує і як діяти?</a:t>
            </a:r>
          </a:p>
        </p:txBody>
      </p:sp>
      <p:sp>
        <p:nvSpPr>
          <p:cNvPr id="6" name="">
            <a:extLst xmlns:a="http://schemas.openxmlformats.org/drawingml/2006/main">
              <a:ext uri="{FF2B5EF4-FFF2-40B4-BE49-F238E27FC236}">
                <a16:creationId xmlns:a16="http://schemas.microsoft.com/office/drawing/2014/main" id="{2EAF4090-EB86-4D59-8A86-281FE4257F33}"/>
              </a:ext>
            </a:extLst>
          </p:cNvPr>
          <p:cNvSpPr>
            <a:spLocks xmlns:a="http://schemas.openxmlformats.org/drawingml/2006/main" noGrp="1"/>
          </p:cNvSpPr>
          <p:nvPr/>
        </p:nvSpPr>
        <p:spPr>
          <a:xfrm xmlns:a="http://schemas.openxmlformats.org/drawingml/2006/main">
            <a:off x="609600" y="3733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А. Зробити один знімок, щоб перевірити оплату.</a:t>
            </a:r>
          </a:p>
        </p:txBody>
      </p:sp>
      <p:sp>
        <p:nvSpPr>
          <p:cNvPr id="7" name="">
            <a:extLst xmlns:a="http://schemas.openxmlformats.org/drawingml/2006/main">
              <a:ext uri="{FF2B5EF4-FFF2-40B4-BE49-F238E27FC236}">
                <a16:creationId xmlns:a16="http://schemas.microsoft.com/office/drawing/2014/main" id="{87EDF46C-C22F-4AF7-BC73-B6A74FA83539}"/>
              </a:ext>
            </a:extLst>
          </p:cNvPr>
          <p:cNvSpPr>
            <a:spLocks xmlns:a="http://schemas.openxmlformats.org/drawingml/2006/main" noGrp="1"/>
          </p:cNvSpPr>
          <p:nvPr/>
        </p:nvSpPr>
        <p:spPr>
          <a:xfrm xmlns:a="http://schemas.openxmlformats.org/drawingml/2006/main">
            <a:off x="609600" y="4495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Б. Припинити контакт і показати повідомлення дорослому.</a:t>
            </a:r>
          </a:p>
        </p:txBody>
      </p:sp>
      <p:sp>
        <p:nvSpPr>
          <p:cNvPr id="8" name="">
            <a:extLst xmlns:a="http://schemas.openxmlformats.org/drawingml/2006/main">
              <a:ext uri="{FF2B5EF4-FFF2-40B4-BE49-F238E27FC236}">
                <a16:creationId xmlns:a16="http://schemas.microsoft.com/office/drawing/2014/main" id="{57774016-CB98-43AB-B2D4-484A6D44668C}"/>
              </a:ext>
            </a:extLst>
          </p:cNvPr>
          <p:cNvSpPr>
            <a:spLocks xmlns:a="http://schemas.openxmlformats.org/drawingml/2006/main" noGrp="1"/>
          </p:cNvSpPr>
          <p:nvPr/>
        </p:nvSpPr>
        <p:spPr>
          <a:xfrm xmlns:a="http://schemas.openxmlformats.org/drawingml/2006/main">
            <a:off x="609600" y="5257800"/>
            <a:ext cx="10668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В. Торгуватися й дізнаватися подробиці завдання.</a:t>
            </a:r>
          </a:p>
        </p:txBody>
      </p:sp>
    </p:spTree>
    <p:extLst>
      <p:ext uri="{BB962C8B-B14F-4D97-AF65-F5344CB8AC3E}">
        <p14:creationId xmlns:p14="http://schemas.microsoft.com/office/powerpoint/2010/main" val="1849994332"/>
      </p:ext>
    </p:extLst>
  </p:cSld>
</p:sld>
</file>

<file path=ppt/slides/slide14.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91D9059-3E6B-46E1-8A2F-136697FC79C4}"/>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C97C5EB7-FF5F-406B-A324-319F6845A2B4}"/>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14</a:t>
            </a:r>
          </a:p>
        </p:txBody>
      </p:sp>
      <p:sp>
        <p:nvSpPr>
          <p:cNvPr id="3" name="">
            <a:extLst xmlns:a="http://schemas.openxmlformats.org/drawingml/2006/main">
              <a:ext uri="{FF2B5EF4-FFF2-40B4-BE49-F238E27FC236}">
                <a16:creationId xmlns:a16="http://schemas.microsoft.com/office/drawing/2014/main" id="{74983B61-78A1-4615-B98F-A66A4CECDA68}"/>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Екстрена допомога</a:t>
            </a:r>
          </a:p>
        </p:txBody>
      </p:sp>
      <p:sp>
        <p:nvSpPr>
          <p:cNvPr id="4" name="">
            <a:extLst xmlns:a="http://schemas.openxmlformats.org/drawingml/2006/main">
              <a:ext uri="{FF2B5EF4-FFF2-40B4-BE49-F238E27FC236}">
                <a16:creationId xmlns:a16="http://schemas.microsoft.com/office/drawing/2014/main" id="{A3EF4719-323C-42C6-A9A5-D325EE3E19C0}"/>
              </a:ext>
            </a:extLst>
          </p:cNvPr>
          <p:cNvSpPr>
            <a:spLocks xmlns:a="http://schemas.openxmlformats.org/drawingml/2006/main" noGrp="1"/>
          </p:cNvSpPr>
          <p:nvPr/>
        </p:nvSpPr>
        <p:spPr>
          <a:xfrm xmlns:a="http://schemas.openxmlformats.org/drawingml/2006/main">
            <a:off x="609600" y="1857375"/>
            <a:ext cx="3286125"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0" b="1">
                <a:solidFill>
                  <a:srgbClr val="D76A24"/>
                </a:solidFill>
                <a:latin typeface="DejaVu Sans"/>
                <a:ea typeface="DejaVu Sans"/>
                <a:cs typeface="DejaVu Sans"/>
              </a:defRPr>
            </a:pPr>
            <a:r>
              <a:rPr sz="9000" b="1">
                <a:solidFill>
                  <a:srgbClr val="D76A24"/>
                </a:solidFill>
                <a:latin typeface="DejaVu Sans"/>
                <a:ea typeface="DejaVu Sans"/>
                <a:cs typeface="DejaVu Sans"/>
              </a:rPr>
              <a:t>112</a:t>
            </a:r>
          </a:p>
        </p:txBody>
      </p:sp>
      <p:sp>
        <p:nvSpPr>
          <p:cNvPr id="5" name="">
            <a:extLst xmlns:a="http://schemas.openxmlformats.org/drawingml/2006/main">
              <a:ext uri="{FF2B5EF4-FFF2-40B4-BE49-F238E27FC236}">
                <a16:creationId xmlns:a16="http://schemas.microsoft.com/office/drawing/2014/main" id="{945F8093-2D25-4AEE-829D-46F836B2CCC5}"/>
              </a:ext>
            </a:extLst>
          </p:cNvPr>
          <p:cNvSpPr>
            <a:spLocks xmlns:a="http://schemas.openxmlformats.org/drawingml/2006/main" noGrp="1"/>
          </p:cNvSpPr>
          <p:nvPr/>
        </p:nvSpPr>
        <p:spPr>
          <a:xfrm xmlns:a="http://schemas.openxmlformats.org/drawingml/2006/main">
            <a:off x="609600" y="354330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14364A"/>
                </a:solidFill>
                <a:latin typeface="DejaVu Sans"/>
                <a:ea typeface="DejaVu Sans"/>
                <a:cs typeface="DejaVu Sans"/>
              </a:defRPr>
            </a:pPr>
            <a:r>
              <a:rPr sz="2550" b="1">
                <a:solidFill>
                  <a:srgbClr val="14364A"/>
                </a:solidFill>
                <a:latin typeface="DejaVu Sans"/>
                <a:ea typeface="DejaVu Sans"/>
                <a:cs typeface="DejaVu Sans"/>
              </a:rPr>
              <a:t>Єдиний номер</a:t>
            </a:r>
          </a:p>
          <a:p xmlns:a="http://schemas.openxmlformats.org/drawingml/2006/main">
            <a:pPr>
              <a:defRPr sz="2550" b="1">
                <a:solidFill>
                  <a:srgbClr val="14364A"/>
                </a:solidFill>
                <a:latin typeface="DejaVu Sans"/>
                <a:ea typeface="DejaVu Sans"/>
                <a:cs typeface="DejaVu Sans"/>
              </a:defRPr>
            </a:pPr>
            <a:r>
              <a:rPr sz="2550" b="1">
                <a:solidFill>
                  <a:srgbClr val="14364A"/>
                </a:solidFill>
                <a:latin typeface="DejaVu Sans"/>
                <a:ea typeface="DejaVu Sans"/>
                <a:cs typeface="DejaVu Sans"/>
              </a:rPr>
              <a:t>екстреної допомоги</a:t>
            </a:r>
          </a:p>
        </p:txBody>
      </p:sp>
      <p:sp>
        <p:nvSpPr>
          <p:cNvPr id="6" name="">
            <a:extLst xmlns:a="http://schemas.openxmlformats.org/drawingml/2006/main">
              <a:ext uri="{FF2B5EF4-FFF2-40B4-BE49-F238E27FC236}">
                <a16:creationId xmlns:a16="http://schemas.microsoft.com/office/drawing/2014/main" id="{4FB72E89-1017-4E4F-8934-77F0E8912C21}"/>
              </a:ext>
            </a:extLst>
          </p:cNvPr>
          <p:cNvSpPr>
            <a:spLocks xmlns:a="http://schemas.openxmlformats.org/drawingml/2006/main" noGrp="1"/>
          </p:cNvSpPr>
          <p:nvPr/>
        </p:nvSpPr>
        <p:spPr>
          <a:xfrm xmlns:a="http://schemas.openxmlformats.org/drawingml/2006/main">
            <a:off x="6477000" y="1838325"/>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07D86"/>
                </a:solidFill>
                <a:latin typeface="DejaVu Sans"/>
                <a:ea typeface="DejaVu Sans"/>
                <a:cs typeface="DejaVu Sans"/>
              </a:defRPr>
            </a:pPr>
            <a:r>
              <a:rPr sz="3450" b="1">
                <a:solidFill>
                  <a:srgbClr val="007D86"/>
                </a:solidFill>
                <a:latin typeface="DejaVu Sans"/>
                <a:ea typeface="DejaVu Sans"/>
                <a:cs typeface="DejaVu Sans"/>
              </a:rPr>
              <a:t>101</a:t>
            </a:r>
          </a:p>
        </p:txBody>
      </p:sp>
      <p:sp>
        <p:nvSpPr>
          <p:cNvPr id="7" name="">
            <a:extLst xmlns:a="http://schemas.openxmlformats.org/drawingml/2006/main">
              <a:ext uri="{FF2B5EF4-FFF2-40B4-BE49-F238E27FC236}">
                <a16:creationId xmlns:a16="http://schemas.microsoft.com/office/drawing/2014/main" id="{600581AB-EB47-4CD8-8746-32DA95B3455F}"/>
              </a:ext>
            </a:extLst>
          </p:cNvPr>
          <p:cNvSpPr>
            <a:spLocks xmlns:a="http://schemas.openxmlformats.org/drawingml/2006/main" noGrp="1"/>
          </p:cNvSpPr>
          <p:nvPr/>
        </p:nvSpPr>
        <p:spPr>
          <a:xfrm xmlns:a="http://schemas.openxmlformats.org/drawingml/2006/main">
            <a:off x="7953375" y="1895475"/>
            <a:ext cx="3524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Порятунок і пожежа</a:t>
            </a:r>
          </a:p>
        </p:txBody>
      </p:sp>
      <p:sp>
        <p:nvSpPr>
          <p:cNvPr id="8" name="">
            <a:extLst xmlns:a="http://schemas.openxmlformats.org/drawingml/2006/main">
              <a:ext uri="{FF2B5EF4-FFF2-40B4-BE49-F238E27FC236}">
                <a16:creationId xmlns:a16="http://schemas.microsoft.com/office/drawing/2014/main" id="{D586B06B-B172-492A-B1C3-17727EE093D3}"/>
              </a:ext>
            </a:extLst>
          </p:cNvPr>
          <p:cNvSpPr>
            <a:spLocks xmlns:a="http://schemas.openxmlformats.org/drawingml/2006/main" noGrp="1"/>
          </p:cNvSpPr>
          <p:nvPr/>
        </p:nvSpPr>
        <p:spPr>
          <a:xfrm xmlns:a="http://schemas.openxmlformats.org/drawingml/2006/main">
            <a:off x="6477000" y="2828925"/>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07D86"/>
                </a:solidFill>
                <a:latin typeface="DejaVu Sans"/>
                <a:ea typeface="DejaVu Sans"/>
                <a:cs typeface="DejaVu Sans"/>
              </a:defRPr>
            </a:pPr>
            <a:r>
              <a:rPr sz="3450" b="1">
                <a:solidFill>
                  <a:srgbClr val="007D86"/>
                </a:solidFill>
                <a:latin typeface="DejaVu Sans"/>
                <a:ea typeface="DejaVu Sans"/>
                <a:cs typeface="DejaVu Sans"/>
              </a:rPr>
              <a:t>102</a:t>
            </a:r>
          </a:p>
        </p:txBody>
      </p:sp>
      <p:sp>
        <p:nvSpPr>
          <p:cNvPr id="9" name="">
            <a:extLst xmlns:a="http://schemas.openxmlformats.org/drawingml/2006/main">
              <a:ext uri="{FF2B5EF4-FFF2-40B4-BE49-F238E27FC236}">
                <a16:creationId xmlns:a16="http://schemas.microsoft.com/office/drawing/2014/main" id="{0E0D7A42-6630-498D-A73C-3D8003389413}"/>
              </a:ext>
            </a:extLst>
          </p:cNvPr>
          <p:cNvSpPr>
            <a:spLocks xmlns:a="http://schemas.openxmlformats.org/drawingml/2006/main" noGrp="1"/>
          </p:cNvSpPr>
          <p:nvPr/>
        </p:nvSpPr>
        <p:spPr>
          <a:xfrm xmlns:a="http://schemas.openxmlformats.org/drawingml/2006/main">
            <a:off x="7953375" y="2886075"/>
            <a:ext cx="3524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Поліція</a:t>
            </a:r>
          </a:p>
        </p:txBody>
      </p:sp>
      <p:sp>
        <p:nvSpPr>
          <p:cNvPr id="10" name="">
            <a:extLst xmlns:a="http://schemas.openxmlformats.org/drawingml/2006/main">
              <a:ext uri="{FF2B5EF4-FFF2-40B4-BE49-F238E27FC236}">
                <a16:creationId xmlns:a16="http://schemas.microsoft.com/office/drawing/2014/main" id="{E949C1FA-2AB0-4D3C-9506-18F1E3924F1D}"/>
              </a:ext>
            </a:extLst>
          </p:cNvPr>
          <p:cNvSpPr>
            <a:spLocks xmlns:a="http://schemas.openxmlformats.org/drawingml/2006/main" noGrp="1"/>
          </p:cNvSpPr>
          <p:nvPr/>
        </p:nvSpPr>
        <p:spPr>
          <a:xfrm xmlns:a="http://schemas.openxmlformats.org/drawingml/2006/main">
            <a:off x="6477000" y="3819525"/>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07D86"/>
                </a:solidFill>
                <a:latin typeface="DejaVu Sans"/>
                <a:ea typeface="DejaVu Sans"/>
                <a:cs typeface="DejaVu Sans"/>
              </a:defRPr>
            </a:pPr>
            <a:r>
              <a:rPr sz="3450" b="1">
                <a:solidFill>
                  <a:srgbClr val="007D86"/>
                </a:solidFill>
                <a:latin typeface="DejaVu Sans"/>
                <a:ea typeface="DejaVu Sans"/>
                <a:cs typeface="DejaVu Sans"/>
              </a:rPr>
              <a:t>103</a:t>
            </a:r>
          </a:p>
        </p:txBody>
      </p:sp>
      <p:sp>
        <p:nvSpPr>
          <p:cNvPr id="11" name="">
            <a:extLst xmlns:a="http://schemas.openxmlformats.org/drawingml/2006/main">
              <a:ext uri="{FF2B5EF4-FFF2-40B4-BE49-F238E27FC236}">
                <a16:creationId xmlns:a16="http://schemas.microsoft.com/office/drawing/2014/main" id="{802BD727-67B6-4803-A25E-70494ECBA20E}"/>
              </a:ext>
            </a:extLst>
          </p:cNvPr>
          <p:cNvSpPr>
            <a:spLocks xmlns:a="http://schemas.openxmlformats.org/drawingml/2006/main" noGrp="1"/>
          </p:cNvSpPr>
          <p:nvPr/>
        </p:nvSpPr>
        <p:spPr>
          <a:xfrm xmlns:a="http://schemas.openxmlformats.org/drawingml/2006/main">
            <a:off x="7953375" y="3876675"/>
            <a:ext cx="3524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Медична допомога</a:t>
            </a:r>
          </a:p>
        </p:txBody>
      </p:sp>
      <p:sp>
        <p:nvSpPr>
          <p:cNvPr id="12" name="">
            <a:extLst xmlns:a="http://schemas.openxmlformats.org/drawingml/2006/main">
              <a:ext uri="{FF2B5EF4-FFF2-40B4-BE49-F238E27FC236}">
                <a16:creationId xmlns:a16="http://schemas.microsoft.com/office/drawing/2014/main" id="{D2BCCB7F-C9C8-4A99-9DF1-AD27764E85DB}"/>
              </a:ext>
            </a:extLst>
          </p:cNvPr>
          <p:cNvSpPr>
            <a:spLocks xmlns:a="http://schemas.openxmlformats.org/drawingml/2006/main" noGrp="1"/>
          </p:cNvSpPr>
          <p:nvPr/>
        </p:nvSpPr>
        <p:spPr>
          <a:xfrm xmlns:a="http://schemas.openxmlformats.org/drawingml/2006/main">
            <a:off x="6477000" y="4810125"/>
            <a:ext cx="1238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007D86"/>
                </a:solidFill>
                <a:latin typeface="DejaVu Sans"/>
                <a:ea typeface="DejaVu Sans"/>
                <a:cs typeface="DejaVu Sans"/>
              </a:defRPr>
            </a:pPr>
            <a:r>
              <a:rPr sz="3450" b="1">
                <a:solidFill>
                  <a:srgbClr val="007D86"/>
                </a:solidFill>
                <a:latin typeface="DejaVu Sans"/>
                <a:ea typeface="DejaVu Sans"/>
                <a:cs typeface="DejaVu Sans"/>
              </a:rPr>
              <a:t>104</a:t>
            </a:r>
          </a:p>
        </p:txBody>
      </p:sp>
      <p:sp>
        <p:nvSpPr>
          <p:cNvPr id="13" name="">
            <a:extLst xmlns:a="http://schemas.openxmlformats.org/drawingml/2006/main">
              <a:ext uri="{FF2B5EF4-FFF2-40B4-BE49-F238E27FC236}">
                <a16:creationId xmlns:a16="http://schemas.microsoft.com/office/drawing/2014/main" id="{2941FBD0-BF2A-43BE-A21A-2549184A9385}"/>
              </a:ext>
            </a:extLst>
          </p:cNvPr>
          <p:cNvSpPr>
            <a:spLocks xmlns:a="http://schemas.openxmlformats.org/drawingml/2006/main" noGrp="1"/>
          </p:cNvSpPr>
          <p:nvPr/>
        </p:nvSpPr>
        <p:spPr>
          <a:xfrm xmlns:a="http://schemas.openxmlformats.org/drawingml/2006/main">
            <a:off x="7953375" y="4867275"/>
            <a:ext cx="3524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Аварійна газова служба</a:t>
            </a:r>
          </a:p>
        </p:txBody>
      </p:sp>
      <p:sp>
        <p:nvSpPr>
          <p:cNvPr id="14" name="">
            <a:extLst xmlns:a="http://schemas.openxmlformats.org/drawingml/2006/main">
              <a:ext uri="{FF2B5EF4-FFF2-40B4-BE49-F238E27FC236}">
                <a16:creationId xmlns:a16="http://schemas.microsoft.com/office/drawing/2014/main" id="{E8A56AE3-2DDA-4B16-A70E-3D3D051C64EC}"/>
              </a:ext>
            </a:extLst>
          </p:cNvPr>
          <p:cNvSpPr>
            <a:spLocks xmlns:a="http://schemas.openxmlformats.org/drawingml/2006/main" noGrp="1"/>
          </p:cNvSpPr>
          <p:nvPr/>
        </p:nvSpPr>
        <p:spPr>
          <a:xfrm xmlns:a="http://schemas.openxmlformats.org/drawingml/2006/main">
            <a:off x="609600" y="5524500"/>
            <a:ext cx="5238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4364A"/>
                </a:solidFill>
                <a:latin typeface="DejaVu Sans"/>
                <a:ea typeface="DejaVu Sans"/>
                <a:cs typeface="DejaVu Sans"/>
              </a:defRPr>
            </a:pPr>
            <a:r>
              <a:rPr sz="2025" b="0">
                <a:solidFill>
                  <a:srgbClr val="14364A"/>
                </a:solidFill>
                <a:latin typeface="DejaVu Sans"/>
                <a:ea typeface="DejaVu Sans"/>
                <a:cs typeface="DejaVu Sans"/>
              </a:rPr>
              <a:t>Телефонуй із безпечного місця</a:t>
            </a:r>
          </a:p>
        </p:txBody>
      </p:sp>
    </p:spTree>
    <p:extLst>
      <p:ext uri="{BB962C8B-B14F-4D97-AF65-F5344CB8AC3E}">
        <p14:creationId xmlns:p14="http://schemas.microsoft.com/office/powerpoint/2010/main" val="933752464"/>
      </p:ext>
    </p:extLst>
  </p:cSld>
</p:sld>
</file>

<file path=ppt/slides/slide15.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45EA0E6-1CF3-45AB-B38E-C3D836BB5346}"/>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FEAB2A90-181A-4D1F-8637-AD01D84C72D1}"/>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15</a:t>
            </a:r>
          </a:p>
        </p:txBody>
      </p:sp>
      <p:sp>
        <p:nvSpPr>
          <p:cNvPr id="3" name="">
            <a:extLst xmlns:a="http://schemas.openxmlformats.org/drawingml/2006/main">
              <a:ext uri="{FF2B5EF4-FFF2-40B4-BE49-F238E27FC236}">
                <a16:creationId xmlns:a16="http://schemas.microsoft.com/office/drawing/2014/main" id="{06EAAC48-97CC-4C12-B9A0-95B49B6A4538}"/>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Ситуація 4. Виклик допомоги</a:t>
            </a:r>
          </a:p>
        </p:txBody>
      </p:sp>
      <p:sp>
        <p:nvSpPr>
          <p:cNvPr id="4" name="">
            <a:extLst xmlns:a="http://schemas.openxmlformats.org/drawingml/2006/main">
              <a:ext uri="{FF2B5EF4-FFF2-40B4-BE49-F238E27FC236}">
                <a16:creationId xmlns:a16="http://schemas.microsoft.com/office/drawing/2014/main" id="{9C70113B-3FC0-465E-A839-B7640FEF92B5}"/>
              </a:ext>
            </a:extLst>
          </p:cNvPr>
          <p:cNvSpPr>
            <a:spLocks xmlns:a="http://schemas.openxmlformats.org/drawingml/2006/main" noGrp="1"/>
          </p:cNvSpPr>
          <p:nvPr/>
        </p:nvSpPr>
        <p:spPr>
          <a:xfrm xmlns:a="http://schemas.openxmlformats.org/drawingml/2006/main">
            <a:off x="609600" y="1695450"/>
            <a:ext cx="1095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4364A"/>
                </a:solidFill>
                <a:latin typeface="DejaVu Sans"/>
                <a:ea typeface="DejaVu Sans"/>
                <a:cs typeface="DejaVu Sans"/>
              </a:defRPr>
            </a:pPr>
            <a:r>
              <a:rPr sz="2325" b="0">
                <a:solidFill>
                  <a:srgbClr val="14364A"/>
                </a:solidFill>
                <a:latin typeface="DejaVu Sans"/>
                <a:ea typeface="DejaVu Sans"/>
                <a:cs typeface="DejaVu Sans"/>
              </a:rPr>
              <a:t>Умовна ситуація: ти вже в безпечному місці надворі. У будинку видно дим.</a:t>
            </a:r>
          </a:p>
        </p:txBody>
      </p:sp>
      <p:sp>
        <p:nvSpPr>
          <p:cNvPr id="5" name="">
            <a:extLst xmlns:a="http://schemas.openxmlformats.org/drawingml/2006/main">
              <a:ext uri="{FF2B5EF4-FFF2-40B4-BE49-F238E27FC236}">
                <a16:creationId xmlns:a16="http://schemas.microsoft.com/office/drawing/2014/main" id="{AA3D114C-8A61-421A-AA25-E435930B40EF}"/>
              </a:ext>
            </a:extLst>
          </p:cNvPr>
          <p:cNvSpPr>
            <a:spLocks xmlns:a="http://schemas.openxmlformats.org/drawingml/2006/main" noGrp="1"/>
          </p:cNvSpPr>
          <p:nvPr/>
        </p:nvSpPr>
        <p:spPr>
          <a:xfrm xmlns:a="http://schemas.openxmlformats.org/drawingml/2006/main">
            <a:off x="609600" y="27908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07D86"/>
                </a:solidFill>
                <a:latin typeface="DejaVu Sans"/>
                <a:ea typeface="DejaVu Sans"/>
                <a:cs typeface="DejaVu Sans"/>
              </a:defRPr>
            </a:pPr>
            <a:r>
              <a:rPr sz="2100" b="1">
                <a:solidFill>
                  <a:srgbClr val="007D86"/>
                </a:solidFill>
                <a:latin typeface="DejaVu Sans"/>
                <a:ea typeface="DejaVu Sans"/>
                <a:cs typeface="DejaVu Sans"/>
              </a:rPr>
              <a:t>Що сталося?</a:t>
            </a:r>
          </a:p>
        </p:txBody>
      </p:sp>
      <p:sp>
        <p:nvSpPr>
          <p:cNvPr id="6" name="">
            <a:extLst xmlns:a="http://schemas.openxmlformats.org/drawingml/2006/main">
              <a:ext uri="{FF2B5EF4-FFF2-40B4-BE49-F238E27FC236}">
                <a16:creationId xmlns:a16="http://schemas.microsoft.com/office/drawing/2014/main" id="{7A174A2F-A071-49C9-815A-E77066C5BE9D}"/>
              </a:ext>
            </a:extLst>
          </p:cNvPr>
          <p:cNvSpPr>
            <a:spLocks xmlns:a="http://schemas.openxmlformats.org/drawingml/2006/main" noGrp="1"/>
          </p:cNvSpPr>
          <p:nvPr/>
        </p:nvSpPr>
        <p:spPr>
          <a:xfrm xmlns:a="http://schemas.openxmlformats.org/drawingml/2006/main">
            <a:off x="3924300" y="279082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4364A"/>
                </a:solidFill>
                <a:latin typeface="DejaVu Sans"/>
                <a:ea typeface="DejaVu Sans"/>
                <a:cs typeface="DejaVu Sans"/>
              </a:defRPr>
            </a:pPr>
            <a:r>
              <a:rPr sz="2175" b="0">
                <a:solidFill>
                  <a:srgbClr val="14364A"/>
                </a:solidFill>
                <a:latin typeface="DejaVu Sans"/>
                <a:ea typeface="DejaVu Sans"/>
                <a:cs typeface="DejaVu Sans"/>
              </a:rPr>
              <a:t>«У будинку видно дим…»</a:t>
            </a:r>
          </a:p>
        </p:txBody>
      </p:sp>
      <p:sp>
        <p:nvSpPr>
          <p:cNvPr id="7" name="">
            <a:extLst xmlns:a="http://schemas.openxmlformats.org/drawingml/2006/main">
              <a:ext uri="{FF2B5EF4-FFF2-40B4-BE49-F238E27FC236}">
                <a16:creationId xmlns:a16="http://schemas.microsoft.com/office/drawing/2014/main" id="{D19424AC-C930-4D89-BB9E-29A2C13E2213}"/>
              </a:ext>
            </a:extLst>
          </p:cNvPr>
          <p:cNvSpPr>
            <a:spLocks xmlns:a="http://schemas.openxmlformats.org/drawingml/2006/main" noGrp="1"/>
          </p:cNvSpPr>
          <p:nvPr/>
        </p:nvSpPr>
        <p:spPr>
          <a:xfrm xmlns:a="http://schemas.openxmlformats.org/drawingml/2006/main">
            <a:off x="609600" y="372427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07D86"/>
                </a:solidFill>
                <a:latin typeface="DejaVu Sans"/>
                <a:ea typeface="DejaVu Sans"/>
                <a:cs typeface="DejaVu Sans"/>
              </a:defRPr>
            </a:pPr>
            <a:r>
              <a:rPr sz="2100" b="1">
                <a:solidFill>
                  <a:srgbClr val="007D86"/>
                </a:solidFill>
                <a:latin typeface="DejaVu Sans"/>
                <a:ea typeface="DejaVu Sans"/>
                <a:cs typeface="DejaVu Sans"/>
              </a:rPr>
              <a:t>Де?</a:t>
            </a:r>
          </a:p>
        </p:txBody>
      </p:sp>
      <p:sp>
        <p:nvSpPr>
          <p:cNvPr id="8" name="">
            <a:extLst xmlns:a="http://schemas.openxmlformats.org/drawingml/2006/main">
              <a:ext uri="{FF2B5EF4-FFF2-40B4-BE49-F238E27FC236}">
                <a16:creationId xmlns:a16="http://schemas.microsoft.com/office/drawing/2014/main" id="{89E0E936-C8F6-4047-B7C3-E91DB691DACD}"/>
              </a:ext>
            </a:extLst>
          </p:cNvPr>
          <p:cNvSpPr>
            <a:spLocks xmlns:a="http://schemas.openxmlformats.org/drawingml/2006/main" noGrp="1"/>
          </p:cNvSpPr>
          <p:nvPr/>
        </p:nvSpPr>
        <p:spPr>
          <a:xfrm xmlns:a="http://schemas.openxmlformats.org/drawingml/2006/main">
            <a:off x="3924300" y="372427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4364A"/>
                </a:solidFill>
                <a:latin typeface="DejaVu Sans"/>
                <a:ea typeface="DejaVu Sans"/>
                <a:cs typeface="DejaVu Sans"/>
              </a:defRPr>
            </a:pPr>
            <a:r>
              <a:rPr sz="2175" b="0">
                <a:solidFill>
                  <a:srgbClr val="14364A"/>
                </a:solidFill>
                <a:latin typeface="DejaVu Sans"/>
                <a:ea typeface="DejaVu Sans"/>
                <a:cs typeface="DejaVu Sans"/>
              </a:rPr>
              <a:t>«Місто…, вулиця…, будинок…, під’їзд…»</a:t>
            </a:r>
          </a:p>
        </p:txBody>
      </p:sp>
      <p:sp>
        <p:nvSpPr>
          <p:cNvPr id="9" name="">
            <a:extLst xmlns:a="http://schemas.openxmlformats.org/drawingml/2006/main">
              <a:ext uri="{FF2B5EF4-FFF2-40B4-BE49-F238E27FC236}">
                <a16:creationId xmlns:a16="http://schemas.microsoft.com/office/drawing/2014/main" id="{5C1D515E-7054-4DE5-928A-AC5B9C7B9B97}"/>
              </a:ext>
            </a:extLst>
          </p:cNvPr>
          <p:cNvSpPr>
            <a:spLocks xmlns:a="http://schemas.openxmlformats.org/drawingml/2006/main" noGrp="1"/>
          </p:cNvSpPr>
          <p:nvPr/>
        </p:nvSpPr>
        <p:spPr>
          <a:xfrm xmlns:a="http://schemas.openxmlformats.org/drawingml/2006/main">
            <a:off x="609600" y="46577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007D86"/>
                </a:solidFill>
                <a:latin typeface="DejaVu Sans"/>
                <a:ea typeface="DejaVu Sans"/>
                <a:cs typeface="DejaVu Sans"/>
              </a:defRPr>
            </a:pPr>
            <a:r>
              <a:rPr sz="2100" b="1">
                <a:solidFill>
                  <a:srgbClr val="007D86"/>
                </a:solidFill>
                <a:latin typeface="DejaVu Sans"/>
                <a:ea typeface="DejaVu Sans"/>
                <a:cs typeface="DejaVu Sans"/>
              </a:rPr>
              <a:t>Що ще відомо?</a:t>
            </a:r>
          </a:p>
        </p:txBody>
      </p:sp>
      <p:sp>
        <p:nvSpPr>
          <p:cNvPr id="10" name="">
            <a:extLst xmlns:a="http://schemas.openxmlformats.org/drawingml/2006/main">
              <a:ext uri="{FF2B5EF4-FFF2-40B4-BE49-F238E27FC236}">
                <a16:creationId xmlns:a16="http://schemas.microsoft.com/office/drawing/2014/main" id="{49733B64-3C6D-48C3-BA5D-19F6187F59EC}"/>
              </a:ext>
            </a:extLst>
          </p:cNvPr>
          <p:cNvSpPr>
            <a:spLocks xmlns:a="http://schemas.openxmlformats.org/drawingml/2006/main" noGrp="1"/>
          </p:cNvSpPr>
          <p:nvPr/>
        </p:nvSpPr>
        <p:spPr>
          <a:xfrm xmlns:a="http://schemas.openxmlformats.org/drawingml/2006/main">
            <a:off x="3924300" y="465772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14364A"/>
                </a:solidFill>
                <a:latin typeface="DejaVu Sans"/>
                <a:ea typeface="DejaVu Sans"/>
                <a:cs typeface="DejaVu Sans"/>
              </a:defRPr>
            </a:pPr>
            <a:r>
              <a:rPr sz="2175" b="0">
                <a:solidFill>
                  <a:srgbClr val="14364A"/>
                </a:solidFill>
                <a:latin typeface="DejaVu Sans"/>
                <a:ea typeface="DejaVu Sans"/>
                <a:cs typeface="DejaVu Sans"/>
              </a:rPr>
              <a:t>«Я зараз надворі. Усередині можуть бути люди…»</a:t>
            </a:r>
          </a:p>
        </p:txBody>
      </p:sp>
      <p:sp>
        <p:nvSpPr>
          <p:cNvPr id="11" name="">
            <a:extLst xmlns:a="http://schemas.openxmlformats.org/drawingml/2006/main">
              <a:ext uri="{FF2B5EF4-FFF2-40B4-BE49-F238E27FC236}">
                <a16:creationId xmlns:a16="http://schemas.microsoft.com/office/drawing/2014/main" id="{E204424B-AFE1-4450-B42D-425A8F25627C}"/>
              </a:ext>
            </a:extLst>
          </p:cNvPr>
          <p:cNvSpPr>
            <a:spLocks xmlns:a="http://schemas.openxmlformats.org/drawingml/2006/main" noGrp="1"/>
          </p:cNvSpPr>
          <p:nvPr/>
        </p:nvSpPr>
        <p:spPr>
          <a:xfrm xmlns:a="http://schemas.openxmlformats.org/drawingml/2006/main">
            <a:off x="609600" y="590550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76A24"/>
                </a:solidFill>
                <a:latin typeface="DejaVu Sans"/>
                <a:ea typeface="DejaVu Sans"/>
                <a:cs typeface="DejaVu Sans"/>
              </a:defRPr>
            </a:pPr>
            <a:r>
              <a:rPr sz="1725" b="1">
                <a:solidFill>
                  <a:srgbClr val="D76A24"/>
                </a:solidFill>
                <a:latin typeface="DejaVu Sans"/>
                <a:ea typeface="DejaVu Sans"/>
                <a:cs typeface="DejaVu Sans"/>
              </a:rPr>
              <a:t>101 або 112. Відповідай на запитання диспетчера</a:t>
            </a:r>
          </a:p>
        </p:txBody>
      </p:sp>
    </p:spTree>
    <p:extLst>
      <p:ext uri="{BB962C8B-B14F-4D97-AF65-F5344CB8AC3E}">
        <p14:creationId xmlns:p14="http://schemas.microsoft.com/office/powerpoint/2010/main" val="1138176819"/>
      </p:ext>
    </p:extLst>
  </p:cSld>
</p:sld>
</file>

<file path=ppt/slides/slide16.xml><?xml version="1.0" encoding="utf-8"?>
<p:sld xmlns:p="http://schemas.openxmlformats.org/presentationml/2006/main">
  <p:cSld>
    <p:bg>
      <p:bgPr>
        <a:solidFill xmlns:a="http://schemas.openxmlformats.org/drawingml/2006/main">
          <a:srgbClr val="14364A"/>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B63C8A0-D4AA-4841-8C34-3BA2F77C2C9A}"/>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FFE9CA"/>
                </a:solidFill>
                <a:latin typeface="DejaVu Sans"/>
                <a:ea typeface="DejaVu Sans"/>
                <a:cs typeface="DejaVu Sans"/>
              </a:defRPr>
            </a:pPr>
            <a:r>
              <a:rPr sz="1575" b="1">
                <a:solidFill>
                  <a:srgbClr val="FFE9CA"/>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B010DA52-E8A1-4063-BE57-60171B796BAE}"/>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E9CA"/>
                </a:solidFill>
                <a:latin typeface="DejaVu Sans"/>
                <a:ea typeface="DejaVu Sans"/>
                <a:cs typeface="DejaVu Sans"/>
              </a:defRPr>
            </a:pPr>
            <a:r>
              <a:rPr sz="1275" b="0">
                <a:solidFill>
                  <a:srgbClr val="FFE9CA"/>
                </a:solidFill>
                <a:latin typeface="DejaVu Sans"/>
                <a:ea typeface="DejaVu Sans"/>
                <a:cs typeface="DejaVu Sans"/>
              </a:rPr>
              <a:t>16</a:t>
            </a:r>
          </a:p>
        </p:txBody>
      </p:sp>
      <p:sp>
        <p:nvSpPr>
          <p:cNvPr id="3" name="">
            <a:extLst xmlns:a="http://schemas.openxmlformats.org/drawingml/2006/main">
              <a:ext uri="{FF2B5EF4-FFF2-40B4-BE49-F238E27FC236}">
                <a16:creationId xmlns:a16="http://schemas.microsoft.com/office/drawing/2014/main" id="{4CA78742-BDA1-480B-A18A-0FF967487B01}"/>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FFFFFF"/>
                </a:solidFill>
                <a:latin typeface="DejaVu Sans"/>
                <a:ea typeface="DejaVu Sans"/>
                <a:cs typeface="DejaVu Sans"/>
              </a:defRPr>
            </a:pPr>
            <a:r>
              <a:rPr sz="3525" b="1">
                <a:solidFill>
                  <a:srgbClr val="FFFFFF"/>
                </a:solidFill>
                <a:latin typeface="DejaVu Sans"/>
                <a:ea typeface="DejaVu Sans"/>
                <a:cs typeface="DejaVu Sans"/>
              </a:rPr>
              <a:t>Мій план на канікули</a:t>
            </a:r>
          </a:p>
        </p:txBody>
      </p:sp>
      <p:sp>
        <p:nvSpPr>
          <p:cNvPr id="4" name="">
            <a:extLst xmlns:a="http://schemas.openxmlformats.org/drawingml/2006/main">
              <a:ext uri="{FF2B5EF4-FFF2-40B4-BE49-F238E27FC236}">
                <a16:creationId xmlns:a16="http://schemas.microsoft.com/office/drawing/2014/main" id="{42F7C4F3-315A-48A5-850C-14E6ECE5066B}"/>
              </a:ext>
            </a:extLst>
          </p:cNvPr>
          <p:cNvSpPr>
            <a:spLocks xmlns:a="http://schemas.openxmlformats.org/drawingml/2006/main" noGrp="1"/>
          </p:cNvSpPr>
          <p:nvPr/>
        </p:nvSpPr>
        <p:spPr>
          <a:xfrm xmlns:a="http://schemas.openxmlformats.org/drawingml/2006/main">
            <a:off x="609600" y="1838325"/>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FE9CA"/>
                </a:solidFill>
                <a:latin typeface="DejaVu Sans"/>
                <a:ea typeface="DejaVu Sans"/>
                <a:cs typeface="DejaVu Sans"/>
              </a:defRPr>
            </a:pPr>
            <a:r>
              <a:rPr sz="2550" b="1">
                <a:solidFill>
                  <a:srgbClr val="FFE9CA"/>
                </a:solidFill>
                <a:latin typeface="DejaVu Sans"/>
                <a:ea typeface="DejaVu Sans"/>
                <a:cs typeface="DejaVu Sans"/>
              </a:rPr>
              <a:t>Я знаю…</a:t>
            </a:r>
          </a:p>
        </p:txBody>
      </p:sp>
      <p:sp>
        <p:nvSpPr>
          <p:cNvPr id="5" name="">
            <a:extLst xmlns:a="http://schemas.openxmlformats.org/drawingml/2006/main">
              <a:ext uri="{FF2B5EF4-FFF2-40B4-BE49-F238E27FC236}">
                <a16:creationId xmlns:a16="http://schemas.microsoft.com/office/drawing/2014/main" id="{05B7DDD5-E855-444F-BA74-4246A0D4B380}"/>
              </a:ext>
            </a:extLst>
          </p:cNvPr>
          <p:cNvSpPr>
            <a:spLocks xmlns:a="http://schemas.openxmlformats.org/drawingml/2006/main" noGrp="1"/>
          </p:cNvSpPr>
          <p:nvPr/>
        </p:nvSpPr>
        <p:spPr>
          <a:xfrm xmlns:a="http://schemas.openxmlformats.org/drawingml/2006/main">
            <a:off x="4000500" y="1885950"/>
            <a:ext cx="72961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свій безпечний маршрут і погоджене укриття.</a:t>
            </a:r>
          </a:p>
        </p:txBody>
      </p:sp>
      <p:sp>
        <p:nvSpPr>
          <p:cNvPr id="6" name="">
            <a:extLst xmlns:a="http://schemas.openxmlformats.org/drawingml/2006/main">
              <a:ext uri="{FF2B5EF4-FFF2-40B4-BE49-F238E27FC236}">
                <a16:creationId xmlns:a16="http://schemas.microsoft.com/office/drawing/2014/main" id="{EE694FE8-CBA7-4C8C-BA8E-C707F938652C}"/>
              </a:ext>
            </a:extLst>
          </p:cNvPr>
          <p:cNvSpPr>
            <a:spLocks xmlns:a="http://schemas.openxmlformats.org/drawingml/2006/main" noGrp="1"/>
          </p:cNvSpPr>
          <p:nvPr/>
        </p:nvSpPr>
        <p:spPr>
          <a:xfrm xmlns:a="http://schemas.openxmlformats.org/drawingml/2006/main">
            <a:off x="609600" y="2819400"/>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FE9CA"/>
                </a:solidFill>
                <a:latin typeface="DejaVu Sans"/>
                <a:ea typeface="DejaVu Sans"/>
                <a:cs typeface="DejaVu Sans"/>
              </a:defRPr>
            </a:pPr>
            <a:r>
              <a:rPr sz="2550" b="1">
                <a:solidFill>
                  <a:srgbClr val="FFE9CA"/>
                </a:solidFill>
                <a:latin typeface="DejaVu Sans"/>
                <a:ea typeface="DejaVu Sans"/>
                <a:cs typeface="DejaVu Sans"/>
              </a:rPr>
              <a:t>Я домовлюся…</a:t>
            </a:r>
          </a:p>
        </p:txBody>
      </p:sp>
      <p:sp>
        <p:nvSpPr>
          <p:cNvPr id="7" name="">
            <a:extLst xmlns:a="http://schemas.openxmlformats.org/drawingml/2006/main">
              <a:ext uri="{FF2B5EF4-FFF2-40B4-BE49-F238E27FC236}">
                <a16:creationId xmlns:a16="http://schemas.microsoft.com/office/drawing/2014/main" id="{071DEB10-F669-4356-8BA8-F5D9770A5764}"/>
              </a:ext>
            </a:extLst>
          </p:cNvPr>
          <p:cNvSpPr>
            <a:spLocks xmlns:a="http://schemas.openxmlformats.org/drawingml/2006/main" noGrp="1"/>
          </p:cNvSpPr>
          <p:nvPr/>
        </p:nvSpPr>
        <p:spPr>
          <a:xfrm xmlns:a="http://schemas.openxmlformats.org/drawingml/2006/main">
            <a:off x="4000500" y="2867025"/>
            <a:ext cx="72961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про час повернення та зв’язок без телефона.</a:t>
            </a:r>
          </a:p>
        </p:txBody>
      </p:sp>
      <p:sp>
        <p:nvSpPr>
          <p:cNvPr id="8" name="">
            <a:extLst xmlns:a="http://schemas.openxmlformats.org/drawingml/2006/main">
              <a:ext uri="{FF2B5EF4-FFF2-40B4-BE49-F238E27FC236}">
                <a16:creationId xmlns:a16="http://schemas.microsoft.com/office/drawing/2014/main" id="{55EFFEFD-FD85-4486-BEDD-692E894F74C7}"/>
              </a:ext>
            </a:extLst>
          </p:cNvPr>
          <p:cNvSpPr>
            <a:spLocks xmlns:a="http://schemas.openxmlformats.org/drawingml/2006/main" noGrp="1"/>
          </p:cNvSpPr>
          <p:nvPr/>
        </p:nvSpPr>
        <p:spPr>
          <a:xfrm xmlns:a="http://schemas.openxmlformats.org/drawingml/2006/main">
            <a:off x="609600" y="3800475"/>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FE9CA"/>
                </a:solidFill>
                <a:latin typeface="DejaVu Sans"/>
                <a:ea typeface="DejaVu Sans"/>
                <a:cs typeface="DejaVu Sans"/>
              </a:defRPr>
            </a:pPr>
            <a:r>
              <a:rPr sz="2550" b="1">
                <a:solidFill>
                  <a:srgbClr val="FFE9CA"/>
                </a:solidFill>
                <a:latin typeface="DejaVu Sans"/>
                <a:ea typeface="DejaVu Sans"/>
                <a:cs typeface="DejaVu Sans"/>
              </a:rPr>
              <a:t>Я перевірю…</a:t>
            </a:r>
          </a:p>
        </p:txBody>
      </p:sp>
      <p:sp>
        <p:nvSpPr>
          <p:cNvPr id="9" name="">
            <a:extLst xmlns:a="http://schemas.openxmlformats.org/drawingml/2006/main">
              <a:ext uri="{FF2B5EF4-FFF2-40B4-BE49-F238E27FC236}">
                <a16:creationId xmlns:a16="http://schemas.microsoft.com/office/drawing/2014/main" id="{92AE66A5-526C-4728-BA4D-42AED7E3A4C4}"/>
              </a:ext>
            </a:extLst>
          </p:cNvPr>
          <p:cNvSpPr>
            <a:spLocks xmlns:a="http://schemas.openxmlformats.org/drawingml/2006/main" noGrp="1"/>
          </p:cNvSpPr>
          <p:nvPr/>
        </p:nvSpPr>
        <p:spPr>
          <a:xfrm xmlns:a="http://schemas.openxmlformats.org/drawingml/2006/main">
            <a:off x="4000500" y="3848100"/>
            <a:ext cx="72961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контакти близьких, заряд телефона й ліхтарик.</a:t>
            </a:r>
          </a:p>
        </p:txBody>
      </p:sp>
      <p:sp>
        <p:nvSpPr>
          <p:cNvPr id="10" name="">
            <a:extLst xmlns:a="http://schemas.openxmlformats.org/drawingml/2006/main">
              <a:ext uri="{FF2B5EF4-FFF2-40B4-BE49-F238E27FC236}">
                <a16:creationId xmlns:a16="http://schemas.microsoft.com/office/drawing/2014/main" id="{55928BFF-3ED4-4478-8DC9-9C319EFC509A}"/>
              </a:ext>
            </a:extLst>
          </p:cNvPr>
          <p:cNvSpPr>
            <a:spLocks xmlns:a="http://schemas.openxmlformats.org/drawingml/2006/main" noGrp="1"/>
          </p:cNvSpPr>
          <p:nvPr/>
        </p:nvSpPr>
        <p:spPr>
          <a:xfrm xmlns:a="http://schemas.openxmlformats.org/drawingml/2006/main">
            <a:off x="609600" y="4781550"/>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1">
                <a:solidFill>
                  <a:srgbClr val="FFE9CA"/>
                </a:solidFill>
                <a:latin typeface="DejaVu Sans"/>
                <a:ea typeface="DejaVu Sans"/>
                <a:cs typeface="DejaVu Sans"/>
              </a:defRPr>
            </a:pPr>
            <a:r>
              <a:rPr sz="2550" b="1">
                <a:solidFill>
                  <a:srgbClr val="FFE9CA"/>
                </a:solidFill>
                <a:latin typeface="DejaVu Sans"/>
                <a:ea typeface="DejaVu Sans"/>
                <a:cs typeface="DejaVu Sans"/>
              </a:rPr>
              <a:t>Я звернуся…</a:t>
            </a:r>
          </a:p>
        </p:txBody>
      </p:sp>
      <p:sp>
        <p:nvSpPr>
          <p:cNvPr id="11" name="">
            <a:extLst xmlns:a="http://schemas.openxmlformats.org/drawingml/2006/main">
              <a:ext uri="{FF2B5EF4-FFF2-40B4-BE49-F238E27FC236}">
                <a16:creationId xmlns:a16="http://schemas.microsoft.com/office/drawing/2014/main" id="{58F4CDD1-F320-4AE3-A55E-5F8BDDA1731A}"/>
              </a:ext>
            </a:extLst>
          </p:cNvPr>
          <p:cNvSpPr>
            <a:spLocks xmlns:a="http://schemas.openxmlformats.org/drawingml/2006/main" noGrp="1"/>
          </p:cNvSpPr>
          <p:nvPr/>
        </p:nvSpPr>
        <p:spPr>
          <a:xfrm xmlns:a="http://schemas.openxmlformats.org/drawingml/2006/main">
            <a:off x="4000500" y="4829175"/>
            <a:ext cx="72961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FFFFFF"/>
                </a:solidFill>
                <a:latin typeface="DejaVu Sans"/>
                <a:ea typeface="DejaVu Sans"/>
                <a:cs typeface="DejaVu Sans"/>
              </a:defRPr>
            </a:pPr>
            <a:r>
              <a:rPr sz="2250" b="0">
                <a:solidFill>
                  <a:srgbClr val="FFFFFF"/>
                </a:solidFill>
                <a:latin typeface="DejaVu Sans"/>
                <a:ea typeface="DejaVu Sans"/>
                <a:cs typeface="DejaVu Sans"/>
              </a:rPr>
              <a:t>до дорослого або екстреної служби, якщо виникне небезпека.</a:t>
            </a:r>
          </a:p>
        </p:txBody>
      </p:sp>
      <p:sp>
        <p:nvSpPr>
          <p:cNvPr id="12" name="">
            <a:extLst xmlns:a="http://schemas.openxmlformats.org/drawingml/2006/main">
              <a:ext uri="{FF2B5EF4-FFF2-40B4-BE49-F238E27FC236}">
                <a16:creationId xmlns:a16="http://schemas.microsoft.com/office/drawing/2014/main" id="{BB000101-6530-42BC-B7EA-6816A5A26AF1}"/>
              </a:ext>
            </a:extLst>
          </p:cNvPr>
          <p:cNvSpPr>
            <a:spLocks xmlns:a="http://schemas.openxmlformats.org/drawingml/2006/main" noGrp="1"/>
          </p:cNvSpPr>
          <p:nvPr/>
        </p:nvSpPr>
        <p:spPr>
          <a:xfrm xmlns:a="http://schemas.openxmlformats.org/drawingml/2006/main">
            <a:off x="609600" y="5962650"/>
            <a:ext cx="10477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FE9CA"/>
                </a:solidFill>
                <a:latin typeface="DejaVu Sans"/>
                <a:ea typeface="DejaVu Sans"/>
                <a:cs typeface="DejaVu Sans"/>
              </a:defRPr>
            </a:pPr>
            <a:r>
              <a:rPr sz="1800" b="0">
                <a:solidFill>
                  <a:srgbClr val="FFE9CA"/>
                </a:solidFill>
                <a:latin typeface="DejaVu Sans"/>
                <a:ea typeface="DejaVu Sans"/>
                <a:cs typeface="DejaVu Sans"/>
              </a:rPr>
              <a:t>Удома заповніть сімейну пам’ятку разом</a:t>
            </a:r>
          </a:p>
        </p:txBody>
      </p:sp>
    </p:spTree>
    <p:extLst>
      <p:ext uri="{BB962C8B-B14F-4D97-AF65-F5344CB8AC3E}">
        <p14:creationId xmlns:p14="http://schemas.microsoft.com/office/powerpoint/2010/main" val="1996936196"/>
      </p:ext>
    </p:extLst>
  </p:cSld>
</p:sld>
</file>

<file path=ppt/slides/slide17.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7D135E82-8E4C-44AC-B93E-C5197F726B36}"/>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796C113E-EBD5-4BB9-AA7D-F8B32A9CC649}"/>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17</a:t>
            </a:r>
          </a:p>
        </p:txBody>
      </p:sp>
      <p:sp>
        <p:nvSpPr>
          <p:cNvPr id="3" name="">
            <a:extLst xmlns:a="http://schemas.openxmlformats.org/drawingml/2006/main">
              <a:ext uri="{FF2B5EF4-FFF2-40B4-BE49-F238E27FC236}">
                <a16:creationId xmlns:a16="http://schemas.microsoft.com/office/drawing/2014/main" id="{19C751ED-A30D-4E57-8177-54373A813ED8}"/>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Для вчителя</a:t>
            </a:r>
          </a:p>
        </p:txBody>
      </p:sp>
      <p:sp>
        <p:nvSpPr>
          <p:cNvPr id="4" name="">
            <a:extLst xmlns:a="http://schemas.openxmlformats.org/drawingml/2006/main">
              <a:ext uri="{FF2B5EF4-FFF2-40B4-BE49-F238E27FC236}">
                <a16:creationId xmlns:a16="http://schemas.microsoft.com/office/drawing/2014/main" id="{AD9D0788-E452-456A-8439-B6BDC248A5D5}"/>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15–20 хвилин</a:t>
            </a:r>
          </a:p>
        </p:txBody>
      </p:sp>
      <p:sp>
        <p:nvSpPr>
          <p:cNvPr id="5" name="">
            <a:extLst xmlns:a="http://schemas.openxmlformats.org/drawingml/2006/main">
              <a:ext uri="{FF2B5EF4-FFF2-40B4-BE49-F238E27FC236}">
                <a16:creationId xmlns:a16="http://schemas.microsoft.com/office/drawing/2014/main" id="{C21A998D-1C43-43D7-A83B-B5BADB63500A}"/>
              </a:ext>
            </a:extLst>
          </p:cNvPr>
          <p:cNvSpPr>
            <a:spLocks xmlns:a="http://schemas.openxmlformats.org/drawingml/2006/main" noGrp="1"/>
          </p:cNvSpPr>
          <p:nvPr/>
        </p:nvSpPr>
        <p:spPr>
          <a:xfrm xmlns:a="http://schemas.openxmlformats.org/drawingml/2006/main">
            <a:off x="3924300" y="1762125"/>
            <a:ext cx="74485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Початок і домовленості 2 хв. Правила 8–10 хв. Чотири ситуації 4–5 хв. Підсумок 1–2 хв.</a:t>
            </a:r>
          </a:p>
        </p:txBody>
      </p:sp>
      <p:sp>
        <p:nvSpPr>
          <p:cNvPr id="6" name="">
            <a:extLst xmlns:a="http://schemas.openxmlformats.org/drawingml/2006/main">
              <a:ext uri="{FF2B5EF4-FFF2-40B4-BE49-F238E27FC236}">
                <a16:creationId xmlns:a16="http://schemas.microsoft.com/office/drawing/2014/main" id="{B2EBEB3F-3918-4081-A42A-DB29E2ED46EE}"/>
              </a:ext>
            </a:extLst>
          </p:cNvPr>
          <p:cNvSpPr>
            <a:spLocks xmlns:a="http://schemas.openxmlformats.org/drawingml/2006/main" noGrp="1"/>
          </p:cNvSpPr>
          <p:nvPr/>
        </p:nvSpPr>
        <p:spPr>
          <a:xfrm xmlns:a="http://schemas.openxmlformats.org/drawingml/2006/main">
            <a:off x="609600" y="27622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Скорочений показ</a:t>
            </a:r>
          </a:p>
        </p:txBody>
      </p:sp>
      <p:sp>
        <p:nvSpPr>
          <p:cNvPr id="7" name="">
            <a:extLst xmlns:a="http://schemas.openxmlformats.org/drawingml/2006/main">
              <a:ext uri="{FF2B5EF4-FFF2-40B4-BE49-F238E27FC236}">
                <a16:creationId xmlns:a16="http://schemas.microsoft.com/office/drawing/2014/main" id="{F6C66523-2A43-4742-8D50-6464577453F1}"/>
              </a:ext>
            </a:extLst>
          </p:cNvPr>
          <p:cNvSpPr>
            <a:spLocks xmlns:a="http://schemas.openxmlformats.org/drawingml/2006/main" noGrp="1"/>
          </p:cNvSpPr>
          <p:nvPr/>
        </p:nvSpPr>
        <p:spPr>
          <a:xfrm xmlns:a="http://schemas.openxmlformats.org/drawingml/2006/main">
            <a:off x="3924300" y="2762250"/>
            <a:ext cx="74485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Для 10 хвилин: слайди 1–3, 5–6, 8–9, 12, 14 та 16. Ситуації можна обговорити окремо.</a:t>
            </a:r>
          </a:p>
        </p:txBody>
      </p:sp>
      <p:sp>
        <p:nvSpPr>
          <p:cNvPr id="8" name="">
            <a:extLst xmlns:a="http://schemas.openxmlformats.org/drawingml/2006/main">
              <a:ext uri="{FF2B5EF4-FFF2-40B4-BE49-F238E27FC236}">
                <a16:creationId xmlns:a16="http://schemas.microsoft.com/office/drawing/2014/main" id="{C2246AD0-397C-41AF-80DE-972390CCFF8D}"/>
              </a:ext>
            </a:extLst>
          </p:cNvPr>
          <p:cNvSpPr>
            <a:spLocks xmlns:a="http://schemas.openxmlformats.org/drawingml/2006/main" noGrp="1"/>
          </p:cNvSpPr>
          <p:nvPr/>
        </p:nvSpPr>
        <p:spPr>
          <a:xfrm xmlns:a="http://schemas.openxmlformats.org/drawingml/2006/main">
            <a:off x="609600" y="37623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Перед заняттям</a:t>
            </a:r>
          </a:p>
        </p:txBody>
      </p:sp>
      <p:sp>
        <p:nvSpPr>
          <p:cNvPr id="9" name="">
            <a:extLst xmlns:a="http://schemas.openxmlformats.org/drawingml/2006/main">
              <a:ext uri="{FF2B5EF4-FFF2-40B4-BE49-F238E27FC236}">
                <a16:creationId xmlns:a16="http://schemas.microsoft.com/office/drawing/2014/main" id="{6E77A5AF-022D-4F0B-A574-B767546849C3}"/>
              </a:ext>
            </a:extLst>
          </p:cNvPr>
          <p:cNvSpPr>
            <a:spLocks xmlns:a="http://schemas.openxmlformats.org/drawingml/2006/main" noGrp="1"/>
          </p:cNvSpPr>
          <p:nvPr/>
        </p:nvSpPr>
        <p:spPr>
          <a:xfrm xmlns:a="http://schemas.openxmlformats.org/drawingml/2006/main">
            <a:off x="3924300" y="3762375"/>
            <a:ext cx="74485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Уточніть місцеві обмеження й укриття. Нотатки містять пояснення та відповіді.</a:t>
            </a:r>
          </a:p>
        </p:txBody>
      </p:sp>
      <p:sp>
        <p:nvSpPr>
          <p:cNvPr id="10" name="">
            <a:extLst xmlns:a="http://schemas.openxmlformats.org/drawingml/2006/main">
              <a:ext uri="{FF2B5EF4-FFF2-40B4-BE49-F238E27FC236}">
                <a16:creationId xmlns:a16="http://schemas.microsoft.com/office/drawing/2014/main" id="{BEC7275D-9D91-4D34-A996-744DFBC72660}"/>
              </a:ext>
            </a:extLst>
          </p:cNvPr>
          <p:cNvSpPr>
            <a:spLocks xmlns:a="http://schemas.openxmlformats.org/drawingml/2006/main" noGrp="1"/>
          </p:cNvSpPr>
          <p:nvPr/>
        </p:nvSpPr>
        <p:spPr>
          <a:xfrm xmlns:a="http://schemas.openxmlformats.org/drawingml/2006/main">
            <a:off x="609600" y="47625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7D86"/>
                </a:solidFill>
                <a:latin typeface="DejaVu Sans"/>
                <a:ea typeface="DejaVu Sans"/>
                <a:cs typeface="DejaVu Sans"/>
              </a:defRPr>
            </a:pPr>
            <a:r>
              <a:rPr sz="2025" b="1">
                <a:solidFill>
                  <a:srgbClr val="007D86"/>
                </a:solidFill>
                <a:latin typeface="DejaVu Sans"/>
                <a:ea typeface="DejaVu Sans"/>
                <a:cs typeface="DejaVu Sans"/>
              </a:rPr>
              <a:t>Після заняття</a:t>
            </a:r>
          </a:p>
        </p:txBody>
      </p:sp>
      <p:sp>
        <p:nvSpPr>
          <p:cNvPr id="11" name="">
            <a:extLst xmlns:a="http://schemas.openxmlformats.org/drawingml/2006/main">
              <a:ext uri="{FF2B5EF4-FFF2-40B4-BE49-F238E27FC236}">
                <a16:creationId xmlns:a16="http://schemas.microsoft.com/office/drawing/2014/main" id="{54A40D50-62A8-4092-A68C-BB185F0AC3DC}"/>
              </a:ext>
            </a:extLst>
          </p:cNvPr>
          <p:cNvSpPr>
            <a:spLocks xmlns:a="http://schemas.openxmlformats.org/drawingml/2006/main" noGrp="1"/>
          </p:cNvSpPr>
          <p:nvPr/>
        </p:nvSpPr>
        <p:spPr>
          <a:xfrm xmlns:a="http://schemas.openxmlformats.org/drawingml/2006/main">
            <a:off x="3924300" y="4762500"/>
            <a:ext cx="74485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Надішліть пам’ятку сім’ям. Адреси й телефони залишаються вдома.</a:t>
            </a:r>
          </a:p>
        </p:txBody>
      </p:sp>
    </p:spTree>
    <p:extLst>
      <p:ext uri="{BB962C8B-B14F-4D97-AF65-F5344CB8AC3E}">
        <p14:creationId xmlns:p14="http://schemas.microsoft.com/office/powerpoint/2010/main" val="2077258951"/>
      </p:ext>
    </p:extLst>
  </p:cSld>
</p:sld>
</file>

<file path=ppt/slides/slide1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557B174-3C7A-41FB-B526-D30352B695F1}"/>
              </a:ext>
            </a:extLst>
          </p:cNvPr>
          <p:cNvSpPr>
            <a:spLocks xmlns:a="http://schemas.openxmlformats.org/drawingml/2006/main" noGrp="1"/>
          </p:cNvSpPr>
          <p:nvPr/>
        </p:nvSpPr>
        <p:spPr>
          <a:xfrm xmlns:a="http://schemas.openxmlformats.org/drawingml/2006/main">
            <a:off x="609600" y="228600"/>
            <a:ext cx="190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7D86"/>
                </a:solidFill>
                <a:latin typeface="DejaVu Sans"/>
                <a:ea typeface="DejaVu Sans"/>
                <a:cs typeface="DejaVu Sans"/>
              </a:defRPr>
            </a:pPr>
            <a:r>
              <a:rPr sz="1575" b="1">
                <a:solidFill>
                  <a:srgbClr val="007D86"/>
                </a:solidFill>
                <a:latin typeface="DejaVu Sans"/>
                <a:ea typeface="DejaVu Sans"/>
                <a:cs typeface="DejaVu Sans"/>
              </a:rPr>
              <a:t>ОСВ+</a:t>
            </a:r>
          </a:p>
        </p:txBody>
      </p:sp>
      <p:sp>
        <p:nvSpPr>
          <p:cNvPr id="2" name="">
            <a:extLst xmlns:a="http://schemas.openxmlformats.org/drawingml/2006/main">
              <a:ext uri="{FF2B5EF4-FFF2-40B4-BE49-F238E27FC236}">
                <a16:creationId xmlns:a16="http://schemas.microsoft.com/office/drawing/2014/main" id="{D3DFE8C8-02A4-4BB9-BA2A-1245B78226F2}"/>
              </a:ext>
            </a:extLst>
          </p:cNvPr>
          <p:cNvSpPr>
            <a:spLocks xmlns:a="http://schemas.openxmlformats.org/drawingml/2006/main" noGrp="1"/>
          </p:cNvSpPr>
          <p:nvPr/>
        </p:nvSpPr>
        <p:spPr>
          <a:xfrm xmlns:a="http://schemas.openxmlformats.org/drawingml/2006/main">
            <a:off x="11049000" y="6286500"/>
            <a:ext cx="666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007D86"/>
                </a:solidFill>
                <a:latin typeface="DejaVu Sans"/>
                <a:ea typeface="DejaVu Sans"/>
                <a:cs typeface="DejaVu Sans"/>
              </a:defRPr>
            </a:pPr>
            <a:r>
              <a:rPr sz="1275" b="0">
                <a:solidFill>
                  <a:srgbClr val="007D86"/>
                </a:solidFill>
                <a:latin typeface="DejaVu Sans"/>
                <a:ea typeface="DejaVu Sans"/>
                <a:cs typeface="DejaVu Sans"/>
              </a:rPr>
              <a:t>18</a:t>
            </a:r>
          </a:p>
        </p:txBody>
      </p:sp>
      <p:sp>
        <p:nvSpPr>
          <p:cNvPr id="3" name="">
            <a:extLst xmlns:a="http://schemas.openxmlformats.org/drawingml/2006/main">
              <a:ext uri="{FF2B5EF4-FFF2-40B4-BE49-F238E27FC236}">
                <a16:creationId xmlns:a16="http://schemas.microsoft.com/office/drawing/2014/main" id="{11E00976-70D7-4F8C-A563-3F41FA65A559}"/>
              </a:ext>
            </a:extLst>
          </p:cNvPr>
          <p:cNvSpPr>
            <a:spLocks xmlns:a="http://schemas.openxmlformats.org/drawingml/2006/main" noGrp="1"/>
          </p:cNvSpPr>
          <p:nvPr/>
        </p:nvSpPr>
        <p:spPr>
          <a:xfrm xmlns:a="http://schemas.openxmlformats.org/drawingml/2006/main">
            <a:off x="609600" y="72390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525" b="1">
                <a:solidFill>
                  <a:srgbClr val="14364A"/>
                </a:solidFill>
                <a:latin typeface="DejaVu Sans"/>
                <a:ea typeface="DejaVu Sans"/>
                <a:cs typeface="DejaVu Sans"/>
              </a:defRPr>
            </a:pPr>
            <a:r>
              <a:rPr sz="3525" b="1">
                <a:solidFill>
                  <a:srgbClr val="14364A"/>
                </a:solidFill>
                <a:latin typeface="DejaVu Sans"/>
                <a:ea typeface="DejaVu Sans"/>
                <a:cs typeface="DejaVu Sans"/>
              </a:rPr>
              <a:t>Джерела та посилання</a:t>
            </a:r>
          </a:p>
        </p:txBody>
      </p:sp>
      <p:sp>
        <p:nvSpPr>
          <p:cNvPr id="4" name="">
            <a:extLst xmlns:a="http://schemas.openxmlformats.org/drawingml/2006/main">
              <a:ext uri="{FF2B5EF4-FFF2-40B4-BE49-F238E27FC236}">
                <a16:creationId xmlns:a16="http://schemas.microsoft.com/office/drawing/2014/main" id="{00F16F06-F030-4135-8DBD-31EF3DC09719}"/>
              </a:ext>
            </a:extLst>
          </p:cNvPr>
          <p:cNvSpPr>
            <a:spLocks xmlns:a="http://schemas.openxmlformats.org/drawingml/2006/main" noGrp="1"/>
          </p:cNvSpPr>
          <p:nvPr/>
        </p:nvSpPr>
        <p:spPr>
          <a:xfrm xmlns:a="http://schemas.openxmlformats.org/drawingml/2006/main">
            <a:off x="609600" y="1762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07D86"/>
                </a:solidFill>
                <a:latin typeface="DejaVu Sans"/>
                <a:ea typeface="DejaVu Sans"/>
                <a:cs typeface="DejaVu Sans"/>
              </a:defRPr>
            </a:pPr>
            <a:r>
              <a:rPr sz="1800" b="1">
                <a:solidFill>
                  <a:srgbClr val="007D86"/>
                </a:solidFill>
                <a:latin typeface="DejaVu Sans"/>
                <a:ea typeface="DejaVu Sans"/>
                <a:cs typeface="DejaVu Sans"/>
              </a:rPr>
              <a:t>ДСНС та ЮНІСЕФ</a:t>
            </a:r>
          </a:p>
        </p:txBody>
      </p:sp>
      <p:sp>
        <p:nvSpPr>
          <p:cNvPr id="5" name="">
            <a:extLst xmlns:a="http://schemas.openxmlformats.org/drawingml/2006/main">
              <a:ext uri="{FF2B5EF4-FFF2-40B4-BE49-F238E27FC236}">
                <a16:creationId xmlns:a16="http://schemas.microsoft.com/office/drawing/2014/main" id="{D64B39A9-3371-4470-879E-BCD28B2E33BF}"/>
              </a:ext>
            </a:extLst>
          </p:cNvPr>
          <p:cNvSpPr>
            <a:spLocks xmlns:a="http://schemas.openxmlformats.org/drawingml/2006/main" noGrp="1"/>
          </p:cNvSpPr>
          <p:nvPr/>
        </p:nvSpPr>
        <p:spPr>
          <a:xfrm xmlns:a="http://schemas.openxmlformats.org/drawingml/2006/main">
            <a:off x="3924300" y="17621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Видимість на дорозі й ризики холодного сезону</a:t>
            </a:r>
          </a:p>
        </p:txBody>
      </p:sp>
      <p:sp>
        <p:nvSpPr>
          <p:cNvPr id="6" name="">
            <a:extLst xmlns:a="http://schemas.openxmlformats.org/drawingml/2006/main">
              <a:ext uri="{FF2B5EF4-FFF2-40B4-BE49-F238E27FC236}">
                <a16:creationId xmlns:a16="http://schemas.microsoft.com/office/drawing/2014/main" id="{90E342E9-4C39-44BD-B612-6F1E1B1C172F}"/>
              </a:ext>
            </a:extLst>
          </p:cNvPr>
          <p:cNvSpPr>
            <a:spLocks xmlns:a="http://schemas.openxmlformats.org/drawingml/2006/main" noGrp="1"/>
          </p:cNvSpPr>
          <p:nvPr/>
        </p:nvSpPr>
        <p:spPr>
          <a:xfrm xmlns:a="http://schemas.openxmlformats.org/drawingml/2006/main">
            <a:off x="609600" y="25336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07D86"/>
                </a:solidFill>
                <a:latin typeface="DejaVu Sans"/>
                <a:ea typeface="DejaVu Sans"/>
                <a:cs typeface="DejaVu Sans"/>
              </a:defRPr>
            </a:pPr>
            <a:r>
              <a:rPr sz="1800" b="1">
                <a:solidFill>
                  <a:srgbClr val="007D86"/>
                </a:solidFill>
                <a:latin typeface="DejaVu Sans"/>
                <a:ea typeface="DejaVu Sans"/>
                <a:cs typeface="DejaVu Sans"/>
              </a:rPr>
              <a:t>ДСНС, портал «Безпека»</a:t>
            </a:r>
          </a:p>
        </p:txBody>
      </p:sp>
      <p:sp>
        <p:nvSpPr>
          <p:cNvPr id="7" name="">
            <a:extLst xmlns:a="http://schemas.openxmlformats.org/drawingml/2006/main">
              <a:ext uri="{FF2B5EF4-FFF2-40B4-BE49-F238E27FC236}">
                <a16:creationId xmlns:a16="http://schemas.microsoft.com/office/drawing/2014/main" id="{B33FA459-FEBD-44B3-99B7-C7F869338C78}"/>
              </a:ext>
            </a:extLst>
          </p:cNvPr>
          <p:cNvSpPr>
            <a:spLocks xmlns:a="http://schemas.openxmlformats.org/drawingml/2006/main" noGrp="1"/>
          </p:cNvSpPr>
          <p:nvPr/>
        </p:nvSpPr>
        <p:spPr>
          <a:xfrm xmlns:a="http://schemas.openxmlformats.org/drawingml/2006/main">
            <a:off x="3924300" y="253365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Укриття, підозрілі знахідки та дії при пожежі</a:t>
            </a:r>
          </a:p>
        </p:txBody>
      </p:sp>
      <p:sp>
        <p:nvSpPr>
          <p:cNvPr id="8" name="">
            <a:extLst xmlns:a="http://schemas.openxmlformats.org/drawingml/2006/main">
              <a:ext uri="{FF2B5EF4-FFF2-40B4-BE49-F238E27FC236}">
                <a16:creationId xmlns:a16="http://schemas.microsoft.com/office/drawing/2014/main" id="{08D333D6-E62C-45CC-BEE3-C33310A87ACD}"/>
              </a:ext>
            </a:extLst>
          </p:cNvPr>
          <p:cNvSpPr>
            <a:spLocks xmlns:a="http://schemas.openxmlformats.org/drawingml/2006/main" noGrp="1"/>
          </p:cNvSpPr>
          <p:nvPr/>
        </p:nvSpPr>
        <p:spPr>
          <a:xfrm xmlns:a="http://schemas.openxmlformats.org/drawingml/2006/main">
            <a:off x="609600" y="33051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07D86"/>
                </a:solidFill>
                <a:latin typeface="DejaVu Sans"/>
                <a:ea typeface="DejaVu Sans"/>
                <a:cs typeface="DejaVu Sans"/>
              </a:defRPr>
            </a:pPr>
            <a:r>
              <a:rPr sz="1800" b="1">
                <a:solidFill>
                  <a:srgbClr val="007D86"/>
                </a:solidFill>
                <a:latin typeface="DejaVu Sans"/>
                <a:ea typeface="DejaVu Sans"/>
                <a:cs typeface="DejaVu Sans"/>
              </a:rPr>
              <a:t>Національна поліція України</a:t>
            </a:r>
          </a:p>
        </p:txBody>
      </p:sp>
      <p:sp>
        <p:nvSpPr>
          <p:cNvPr id="9" name="">
            <a:extLst xmlns:a="http://schemas.openxmlformats.org/drawingml/2006/main">
              <a:ext uri="{FF2B5EF4-FFF2-40B4-BE49-F238E27FC236}">
                <a16:creationId xmlns:a16="http://schemas.microsoft.com/office/drawing/2014/main" id="{58323390-BE9D-4005-BEA4-4908AA00CF2E}"/>
              </a:ext>
            </a:extLst>
          </p:cNvPr>
          <p:cNvSpPr>
            <a:spLocks xmlns:a="http://schemas.openxmlformats.org/drawingml/2006/main" noGrp="1"/>
          </p:cNvSpPr>
          <p:nvPr/>
        </p:nvSpPr>
        <p:spPr>
          <a:xfrm xmlns:a="http://schemas.openxmlformats.org/drawingml/2006/main">
            <a:off x="3924300" y="330517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Захист дітей від вербування в інтернеті</a:t>
            </a:r>
          </a:p>
        </p:txBody>
      </p:sp>
      <p:sp>
        <p:nvSpPr>
          <p:cNvPr id="10" name="">
            <a:extLst xmlns:a="http://schemas.openxmlformats.org/drawingml/2006/main">
              <a:ext uri="{FF2B5EF4-FFF2-40B4-BE49-F238E27FC236}">
                <a16:creationId xmlns:a16="http://schemas.microsoft.com/office/drawing/2014/main" id="{CAD36B70-8CC9-49B0-BA45-9C27BFBBC339}"/>
              </a:ext>
            </a:extLst>
          </p:cNvPr>
          <p:cNvSpPr>
            <a:spLocks xmlns:a="http://schemas.openxmlformats.org/drawingml/2006/main" noGrp="1"/>
          </p:cNvSpPr>
          <p:nvPr/>
        </p:nvSpPr>
        <p:spPr>
          <a:xfrm xmlns:a="http://schemas.openxmlformats.org/drawingml/2006/main">
            <a:off x="609600" y="407670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07D86"/>
                </a:solidFill>
                <a:latin typeface="DejaVu Sans"/>
                <a:ea typeface="DejaVu Sans"/>
                <a:cs typeface="DejaVu Sans"/>
              </a:defRPr>
            </a:pPr>
            <a:r>
              <a:rPr sz="1800" b="1">
                <a:solidFill>
                  <a:srgbClr val="007D86"/>
                </a:solidFill>
                <a:latin typeface="DejaVu Sans"/>
                <a:ea typeface="DejaVu Sans"/>
                <a:cs typeface="DejaVu Sans"/>
              </a:rPr>
              <a:t>ДСНС, контакти</a:t>
            </a:r>
          </a:p>
        </p:txBody>
      </p:sp>
      <p:sp>
        <p:nvSpPr>
          <p:cNvPr id="11" name="">
            <a:extLst xmlns:a="http://schemas.openxmlformats.org/drawingml/2006/main">
              <a:ext uri="{FF2B5EF4-FFF2-40B4-BE49-F238E27FC236}">
                <a16:creationId xmlns:a16="http://schemas.microsoft.com/office/drawing/2014/main" id="{A336AA2E-F719-4F51-91DA-7744598A1C19}"/>
              </a:ext>
            </a:extLst>
          </p:cNvPr>
          <p:cNvSpPr>
            <a:spLocks xmlns:a="http://schemas.openxmlformats.org/drawingml/2006/main" noGrp="1"/>
          </p:cNvSpPr>
          <p:nvPr/>
        </p:nvSpPr>
        <p:spPr>
          <a:xfrm xmlns:a="http://schemas.openxmlformats.org/drawingml/2006/main">
            <a:off x="3924300" y="4076700"/>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Номери екстрених служб</a:t>
            </a:r>
          </a:p>
        </p:txBody>
      </p:sp>
      <p:sp>
        <p:nvSpPr>
          <p:cNvPr id="12" name="">
            <a:extLst xmlns:a="http://schemas.openxmlformats.org/drawingml/2006/main">
              <a:ext uri="{FF2B5EF4-FFF2-40B4-BE49-F238E27FC236}">
                <a16:creationId xmlns:a16="http://schemas.microsoft.com/office/drawing/2014/main" id="{074A965A-E199-4792-9252-60DCF050ED11}"/>
              </a:ext>
            </a:extLst>
          </p:cNvPr>
          <p:cNvSpPr>
            <a:spLocks xmlns:a="http://schemas.openxmlformats.org/drawingml/2006/main" noGrp="1"/>
          </p:cNvSpPr>
          <p:nvPr/>
        </p:nvSpPr>
        <p:spPr>
          <a:xfrm xmlns:a="http://schemas.openxmlformats.org/drawingml/2006/main">
            <a:off x="609600" y="48482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007D86"/>
                </a:solidFill>
                <a:latin typeface="DejaVu Sans"/>
                <a:ea typeface="DejaVu Sans"/>
                <a:cs typeface="DejaVu Sans"/>
              </a:defRPr>
            </a:pPr>
            <a:r>
              <a:rPr sz="1800" b="1">
                <a:solidFill>
                  <a:srgbClr val="007D86"/>
                </a:solidFill>
                <a:latin typeface="DejaVu Sans"/>
                <a:ea typeface="DejaVu Sans"/>
                <a:cs typeface="DejaVu Sans"/>
              </a:rPr>
              <a:t>Офіційний портал Миколаєва</a:t>
            </a:r>
          </a:p>
        </p:txBody>
      </p:sp>
      <p:sp>
        <p:nvSpPr>
          <p:cNvPr id="13" name="">
            <a:extLst xmlns:a="http://schemas.openxmlformats.org/drawingml/2006/main">
              <a:ext uri="{FF2B5EF4-FFF2-40B4-BE49-F238E27FC236}">
                <a16:creationId xmlns:a16="http://schemas.microsoft.com/office/drawing/2014/main" id="{DC3C0CE0-CE60-4D7D-B267-8B9488465EAA}"/>
              </a:ext>
            </a:extLst>
          </p:cNvPr>
          <p:cNvSpPr>
            <a:spLocks xmlns:a="http://schemas.openxmlformats.org/drawingml/2006/main" noGrp="1"/>
          </p:cNvSpPr>
          <p:nvPr/>
        </p:nvSpPr>
        <p:spPr>
          <a:xfrm xmlns:a="http://schemas.openxmlformats.org/drawingml/2006/main">
            <a:off x="3924300" y="4848225"/>
            <a:ext cx="74485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4364A"/>
                </a:solidFill>
                <a:latin typeface="DejaVu Sans"/>
                <a:ea typeface="DejaVu Sans"/>
                <a:cs typeface="DejaVu Sans"/>
              </a:defRPr>
            </a:pPr>
            <a:r>
              <a:rPr sz="1875" b="0">
                <a:solidFill>
                  <a:srgbClr val="14364A"/>
                </a:solidFill>
                <a:latin typeface="DejaVu Sans"/>
                <a:ea typeface="DejaVu Sans"/>
                <a:cs typeface="DejaVu Sans"/>
              </a:rPr>
              <a:t>Дії при запаху газу</a:t>
            </a:r>
          </a:p>
        </p:txBody>
      </p:sp>
      <p:sp>
        <p:nvSpPr>
          <p:cNvPr id="14" name="">
            <a:extLst xmlns:a="http://schemas.openxmlformats.org/drawingml/2006/main">
              <a:ext uri="{FF2B5EF4-FFF2-40B4-BE49-F238E27FC236}">
                <a16:creationId xmlns:a16="http://schemas.microsoft.com/office/drawing/2014/main" id="{F424AF4F-A3FD-4A70-953A-AA94086A0871}"/>
              </a:ext>
            </a:extLst>
          </p:cNvPr>
          <p:cNvSpPr>
            <a:spLocks xmlns:a="http://schemas.openxmlformats.org/drawingml/2006/main" noGrp="1"/>
          </p:cNvSpPr>
          <p:nvPr/>
        </p:nvSpPr>
        <p:spPr>
          <a:xfrm xmlns:a="http://schemas.openxmlformats.org/drawingml/2006/main">
            <a:off x="609600" y="5886450"/>
            <a:ext cx="10382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007D86"/>
                </a:solidFill>
                <a:latin typeface="DejaVu Sans"/>
                <a:ea typeface="DejaVu Sans"/>
                <a:cs typeface="DejaVu Sans"/>
              </a:defRPr>
            </a:pPr>
            <a:r>
              <a:rPr sz="1350" b="0">
                <a:solidFill>
                  <a:srgbClr val="007D86"/>
                </a:solidFill>
                <a:latin typeface="DejaVu Sans"/>
                <a:ea typeface="DejaVu Sans"/>
                <a:cs typeface="DejaVu Sans"/>
              </a:rPr>
              <a:t>Перевірено 07.10.2026. Повні активні посилання є в нотатках</a:t>
            </a:r>
          </a:p>
        </p:txBody>
      </p:sp>
    </p:spTree>
    <p:extLst>
      <p:ext uri="{BB962C8B-B14F-4D97-AF65-F5344CB8AC3E}">
        <p14:creationId xmlns:p14="http://schemas.microsoft.com/office/powerpoint/2010/main" val="10063240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2026-10-07T17:28:44.3290000Z</dcterms:created>
  <dcterms:modified xsi:type="dcterms:W3CDTF">2026-10-07T17:28:44.3290000Z</dcterms:modified>
</coreProperties>
</file>